
<file path=[Content_Types].xml><?xml version="1.0" encoding="utf-8"?>
<Types xmlns="http://schemas.openxmlformats.org/package/2006/content-types">
  <Default Extension="png" ContentType="image/png"/>
  <Default Extension="svg" ContentType="image/svg+xml"/>
  <Default Extension="mov" ContentType="video/quicktime"/>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1764" r:id="rId2"/>
    <p:sldId id="1725" r:id="rId3"/>
    <p:sldId id="1336" r:id="rId4"/>
    <p:sldId id="1476" r:id="rId5"/>
    <p:sldId id="949" r:id="rId6"/>
    <p:sldId id="925" r:id="rId7"/>
    <p:sldId id="1801" r:id="rId8"/>
    <p:sldId id="699" r:id="rId9"/>
    <p:sldId id="1802" r:id="rId10"/>
    <p:sldId id="1803" r:id="rId11"/>
    <p:sldId id="17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4621"/>
    <a:srgbClr val="CD3410"/>
    <a:srgbClr val="0A0A12"/>
    <a:srgbClr val="E76C0F"/>
    <a:srgbClr val="CE8E40"/>
    <a:srgbClr val="F89120"/>
    <a:srgbClr val="F2C302"/>
    <a:srgbClr val="986A6A"/>
    <a:srgbClr val="20213D"/>
    <a:srgbClr val="565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6" autoAdjust="0"/>
    <p:restoredTop sz="90287"/>
  </p:normalViewPr>
  <p:slideViewPr>
    <p:cSldViewPr snapToGrid="0">
      <p:cViewPr varScale="1">
        <p:scale>
          <a:sx n="97" d="100"/>
          <a:sy n="97" d="100"/>
        </p:scale>
        <p:origin x="616" y="1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D0601-24D1-4243-BFD2-053D374A8230}" type="datetimeFigureOut">
              <a:rPr lang="en-US" smtClean="0"/>
              <a:t>8/23/19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3E677-5D4F-4C56-B104-01504E7F8766}" type="slidenum">
              <a:rPr lang="en-US" smtClean="0"/>
              <a:t>‹#›</a:t>
            </a:fld>
            <a:endParaRPr lang="en-US" dirty="0"/>
          </a:p>
        </p:txBody>
      </p:sp>
    </p:spTree>
    <p:extLst>
      <p:ext uri="{BB962C8B-B14F-4D97-AF65-F5344CB8AC3E}">
        <p14:creationId xmlns:p14="http://schemas.microsoft.com/office/powerpoint/2010/main" val="273613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for coming, I am Benson. Today’s topic applying topic modeling on comments from league of legends subreddit.</a:t>
            </a:r>
          </a:p>
        </p:txBody>
      </p:sp>
      <p:sp>
        <p:nvSpPr>
          <p:cNvPr id="4" name="Slide Number Placeholder 3"/>
          <p:cNvSpPr>
            <a:spLocks noGrp="1"/>
          </p:cNvSpPr>
          <p:nvPr>
            <p:ph type="sldNum" sz="quarter" idx="5"/>
          </p:nvPr>
        </p:nvSpPr>
        <p:spPr/>
        <p:txBody>
          <a:bodyPr/>
          <a:lstStyle/>
          <a:p>
            <a:fld id="{C7F3E677-5D4F-4C56-B104-01504E7F8766}" type="slidenum">
              <a:rPr lang="en-US" smtClean="0"/>
              <a:t>1</a:t>
            </a:fld>
            <a:endParaRPr lang="en-US" dirty="0"/>
          </a:p>
        </p:txBody>
      </p:sp>
    </p:spTree>
    <p:extLst>
      <p:ext uri="{BB962C8B-B14F-4D97-AF65-F5344CB8AC3E}">
        <p14:creationId xmlns:p14="http://schemas.microsoft.com/office/powerpoint/2010/main" val="3696366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League of legends(lol) is a multiplayer online battle arena video game. My goals is to explore the the culture, the topics and trending of the the subreddit. Also, use final model for business application. </a:t>
            </a:r>
          </a:p>
        </p:txBody>
      </p:sp>
      <p:sp>
        <p:nvSpPr>
          <p:cNvPr id="4" name="Slide Number Placeholder 3"/>
          <p:cNvSpPr>
            <a:spLocks noGrp="1"/>
          </p:cNvSpPr>
          <p:nvPr>
            <p:ph type="sldNum" sz="quarter" idx="5"/>
          </p:nvPr>
        </p:nvSpPr>
        <p:spPr/>
        <p:txBody>
          <a:bodyPr/>
          <a:lstStyle/>
          <a:p>
            <a:fld id="{C7F3E677-5D4F-4C56-B104-01504E7F8766}" type="slidenum">
              <a:rPr lang="en-US" smtClean="0"/>
              <a:t>2</a:t>
            </a:fld>
            <a:endParaRPr lang="en-US" dirty="0"/>
          </a:p>
        </p:txBody>
      </p:sp>
    </p:spTree>
    <p:extLst>
      <p:ext uri="{BB962C8B-B14F-4D97-AF65-F5344CB8AC3E}">
        <p14:creationId xmlns:p14="http://schemas.microsoft.com/office/powerpoint/2010/main" val="3511950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the project workflow, I use </a:t>
            </a:r>
            <a:r>
              <a:rPr lang="en-US" sz="1200" kern="1200" dirty="0" err="1">
                <a:solidFill>
                  <a:schemeClr val="tx1"/>
                </a:solidFill>
                <a:effectLst/>
                <a:latin typeface="+mn-lt"/>
                <a:ea typeface="+mn-ea"/>
                <a:cs typeface="+mn-cs"/>
              </a:rPr>
              <a:t>pushshift</a:t>
            </a:r>
            <a:r>
              <a:rPr lang="en-US" sz="1200" kern="1200" dirty="0">
                <a:solidFill>
                  <a:schemeClr val="tx1"/>
                </a:solidFill>
                <a:effectLst/>
                <a:latin typeface="+mn-lt"/>
                <a:ea typeface="+mn-ea"/>
                <a:cs typeface="+mn-cs"/>
              </a:rPr>
              <a:t> API to download all </a:t>
            </a:r>
            <a:r>
              <a:rPr lang="en-US" sz="1200" kern="1200" dirty="0" err="1">
                <a:solidFill>
                  <a:schemeClr val="tx1"/>
                </a:solidFill>
                <a:effectLst/>
                <a:latin typeface="+mn-lt"/>
                <a:ea typeface="+mn-ea"/>
                <a:cs typeface="+mn-cs"/>
              </a:rPr>
              <a:t>LoL</a:t>
            </a:r>
            <a:r>
              <a:rPr lang="en-US" sz="1200" kern="1200" dirty="0">
                <a:solidFill>
                  <a:schemeClr val="tx1"/>
                </a:solidFill>
                <a:effectLst/>
                <a:latin typeface="+mn-lt"/>
                <a:ea typeface="+mn-ea"/>
                <a:cs typeface="+mn-cs"/>
              </a:rPr>
              <a:t> subreddit comments from Jul 2018 to Jun 2019. In total 6.7 millions comments. For text preprocessing, I set 400+ stop words, 2gram and limit max features to 40K. I use </a:t>
            </a:r>
            <a:r>
              <a:rPr lang="en-US" sz="1200" kern="1200" dirty="0" err="1">
                <a:solidFill>
                  <a:schemeClr val="tx1"/>
                </a:solidFill>
                <a:effectLst/>
                <a:latin typeface="+mn-lt"/>
                <a:ea typeface="+mn-ea"/>
                <a:cs typeface="+mn-cs"/>
              </a:rPr>
              <a:t>CorEx</a:t>
            </a:r>
            <a:r>
              <a:rPr lang="en-US" sz="1200" kern="1200" dirty="0">
                <a:solidFill>
                  <a:schemeClr val="tx1"/>
                </a:solidFill>
                <a:effectLst/>
                <a:latin typeface="+mn-lt"/>
                <a:ea typeface="+mn-ea"/>
                <a:cs typeface="+mn-cs"/>
              </a:rPr>
              <a:t> for Topic modeling. Finally, create a flask app with final model.</a:t>
            </a:r>
          </a:p>
        </p:txBody>
      </p:sp>
      <p:sp>
        <p:nvSpPr>
          <p:cNvPr id="4" name="Slide Number Placeholder 3"/>
          <p:cNvSpPr>
            <a:spLocks noGrp="1"/>
          </p:cNvSpPr>
          <p:nvPr>
            <p:ph type="sldNum" sz="quarter" idx="5"/>
          </p:nvPr>
        </p:nvSpPr>
        <p:spPr/>
        <p:txBody>
          <a:bodyPr/>
          <a:lstStyle/>
          <a:p>
            <a:fld id="{C7F3E677-5D4F-4C56-B104-01504E7F8766}" type="slidenum">
              <a:rPr lang="en-US" smtClean="0"/>
              <a:t>3</a:t>
            </a:fld>
            <a:endParaRPr lang="en-US" dirty="0"/>
          </a:p>
        </p:txBody>
      </p:sp>
    </p:spTree>
    <p:extLst>
      <p:ext uri="{BB962C8B-B14F-4D97-AF65-F5344CB8AC3E}">
        <p14:creationId xmlns:p14="http://schemas.microsoft.com/office/powerpoint/2010/main" val="248472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we move to EDA, I have to teach you some basic of the game. This is the map. Blue team and red team fight </a:t>
            </a:r>
            <a:r>
              <a:rPr lang="en-US" sz="1200" kern="1200" dirty="0" err="1">
                <a:solidFill>
                  <a:schemeClr val="tx1"/>
                </a:solidFill>
                <a:effectLst/>
                <a:latin typeface="+mn-lt"/>
                <a:ea typeface="+mn-ea"/>
                <a:cs typeface="+mn-cs"/>
              </a:rPr>
              <a:t>aganist</a:t>
            </a:r>
            <a:r>
              <a:rPr lang="en-US" sz="1200" kern="1200" dirty="0">
                <a:solidFill>
                  <a:schemeClr val="tx1"/>
                </a:solidFill>
                <a:effectLst/>
                <a:latin typeface="+mn-lt"/>
                <a:ea typeface="+mn-ea"/>
                <a:cs typeface="+mn-cs"/>
              </a:rPr>
              <a:t>  each other. Each team have 5 players and each of them control 1 hero. For position of team, normally 1 person defending top and mid, 2 at the bottom and 1 just handing around the jungle. The game ended when a team is defeated.</a:t>
            </a:r>
          </a:p>
        </p:txBody>
      </p:sp>
      <p:sp>
        <p:nvSpPr>
          <p:cNvPr id="4" name="Slide Number Placeholder 3"/>
          <p:cNvSpPr>
            <a:spLocks noGrp="1"/>
          </p:cNvSpPr>
          <p:nvPr>
            <p:ph type="sldNum" sz="quarter" idx="5"/>
          </p:nvPr>
        </p:nvSpPr>
        <p:spPr/>
        <p:txBody>
          <a:bodyPr/>
          <a:lstStyle/>
          <a:p>
            <a:fld id="{C7F3E677-5D4F-4C56-B104-01504E7F8766}" type="slidenum">
              <a:rPr lang="en-US" smtClean="0"/>
              <a:t>4</a:t>
            </a:fld>
            <a:endParaRPr lang="en-US" dirty="0"/>
          </a:p>
        </p:txBody>
      </p:sp>
    </p:spTree>
    <p:extLst>
      <p:ext uri="{BB962C8B-B14F-4D97-AF65-F5344CB8AC3E}">
        <p14:creationId xmlns:p14="http://schemas.microsoft.com/office/powerpoint/2010/main" val="528939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that in mind, let’s look at the most common words of the subreddit in 2019 after </a:t>
            </a:r>
            <a:r>
              <a:rPr lang="en-US" sz="1200" kern="1200" dirty="0" err="1">
                <a:solidFill>
                  <a:schemeClr val="tx1"/>
                </a:solidFill>
                <a:effectLst/>
                <a:latin typeface="+mn-lt"/>
                <a:ea typeface="+mn-ea"/>
                <a:cs typeface="+mn-cs"/>
              </a:rPr>
              <a:t>droping</a:t>
            </a:r>
            <a:r>
              <a:rPr lang="en-US" sz="1200" kern="1200" dirty="0">
                <a:solidFill>
                  <a:schemeClr val="tx1"/>
                </a:solidFill>
                <a:effectLst/>
                <a:latin typeface="+mn-lt"/>
                <a:ea typeface="+mn-ea"/>
                <a:cs typeface="+mn-cs"/>
              </a:rPr>
              <a:t> the stop words. Top lane is the most favorite position. People keeps commenting about the riot, the game developer for good or bad. For game features, damage is all they care about. Some popular professional team are TSM SKT. As we can tell, this subreddit does a good job focusing on the game with moderate use of impolite word. </a:t>
            </a:r>
          </a:p>
        </p:txBody>
      </p:sp>
      <p:sp>
        <p:nvSpPr>
          <p:cNvPr id="4" name="Slide Number Placeholder 3"/>
          <p:cNvSpPr>
            <a:spLocks noGrp="1"/>
          </p:cNvSpPr>
          <p:nvPr>
            <p:ph type="sldNum" sz="quarter" idx="5"/>
          </p:nvPr>
        </p:nvSpPr>
        <p:spPr/>
        <p:txBody>
          <a:bodyPr/>
          <a:lstStyle/>
          <a:p>
            <a:fld id="{C7F3E677-5D4F-4C56-B104-01504E7F8766}" type="slidenum">
              <a:rPr lang="en-US" smtClean="0"/>
              <a:t>5</a:t>
            </a:fld>
            <a:endParaRPr lang="en-US" dirty="0"/>
          </a:p>
        </p:txBody>
      </p:sp>
    </p:spTree>
    <p:extLst>
      <p:ext uri="{BB962C8B-B14F-4D97-AF65-F5344CB8AC3E}">
        <p14:creationId xmlns:p14="http://schemas.microsoft.com/office/powerpoint/2010/main" val="364876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used </a:t>
            </a:r>
            <a:r>
              <a:rPr lang="en-US" sz="1200" kern="1200" dirty="0" err="1">
                <a:solidFill>
                  <a:schemeClr val="tx1"/>
                </a:solidFill>
                <a:effectLst/>
                <a:latin typeface="+mn-lt"/>
                <a:ea typeface="+mn-ea"/>
                <a:cs typeface="+mn-cs"/>
              </a:rPr>
              <a:t>CorEx</a:t>
            </a:r>
            <a:r>
              <a:rPr lang="en-US" sz="1200" kern="1200" dirty="0">
                <a:solidFill>
                  <a:schemeClr val="tx1"/>
                </a:solidFill>
                <a:effectLst/>
                <a:latin typeface="+mn-lt"/>
                <a:ea typeface="+mn-ea"/>
                <a:cs typeface="+mn-cs"/>
              </a:rPr>
              <a:t> for my topic modeling because a comment could either mix with a lot of topics or no meaning. </a:t>
            </a:r>
            <a:r>
              <a:rPr lang="en-US" sz="1200" kern="1200" dirty="0" err="1">
                <a:solidFill>
                  <a:schemeClr val="tx1"/>
                </a:solidFill>
                <a:effectLst/>
                <a:latin typeface="+mn-lt"/>
                <a:ea typeface="+mn-ea"/>
                <a:cs typeface="+mn-cs"/>
              </a:rPr>
              <a:t>CorEx</a:t>
            </a:r>
            <a:r>
              <a:rPr lang="en-US" sz="1200" kern="1200" dirty="0">
                <a:solidFill>
                  <a:schemeClr val="tx1"/>
                </a:solidFill>
                <a:effectLst/>
                <a:latin typeface="+mn-lt"/>
                <a:ea typeface="+mn-ea"/>
                <a:cs typeface="+mn-cs"/>
              </a:rPr>
              <a:t> does a job even without anchors. As you can see, I am able to name each topics by looking at the top words. To make it better, I guided it with anchors. Topic 1 is showing all heroes and topic 4 is now combining gameplay and positions.</a:t>
            </a:r>
          </a:p>
        </p:txBody>
      </p:sp>
      <p:sp>
        <p:nvSpPr>
          <p:cNvPr id="4" name="Slide Number Placeholder 3"/>
          <p:cNvSpPr>
            <a:spLocks noGrp="1"/>
          </p:cNvSpPr>
          <p:nvPr>
            <p:ph type="sldNum" sz="quarter" idx="5"/>
          </p:nvPr>
        </p:nvSpPr>
        <p:spPr/>
        <p:txBody>
          <a:bodyPr/>
          <a:lstStyle/>
          <a:p>
            <a:fld id="{C7F3E677-5D4F-4C56-B104-01504E7F8766}" type="slidenum">
              <a:rPr lang="en-US" smtClean="0"/>
              <a:t>6</a:t>
            </a:fld>
            <a:endParaRPr lang="en-US" dirty="0"/>
          </a:p>
        </p:txBody>
      </p:sp>
    </p:spTree>
    <p:extLst>
      <p:ext uri="{BB962C8B-B14F-4D97-AF65-F5344CB8AC3E}">
        <p14:creationId xmlns:p14="http://schemas.microsoft.com/office/powerpoint/2010/main" val="326619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transform one year of comments with the 5 semi-supervised topics. X-axis is month. Y is the percentage of comments belongs to a particular topic. Around 50% of comments have no topic. During the period world championship and mid season match. Comments regarding to professional team and tournament went up and discussion of other topics decrease.  For the world championship in October 2018. There are 200 millions people watch the final match online. The price pool was 6.5 million dollar. The champion team IG from China take home with 2.5 millions dollars. Which make me wonder am I playing the same game.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F3E677-5D4F-4C56-B104-01504E7F8766}" type="slidenum">
              <a:rPr lang="en-US" smtClean="0"/>
              <a:t>7</a:t>
            </a:fld>
            <a:endParaRPr lang="en-US" dirty="0"/>
          </a:p>
        </p:txBody>
      </p:sp>
    </p:spTree>
    <p:extLst>
      <p:ext uri="{BB962C8B-B14F-4D97-AF65-F5344CB8AC3E}">
        <p14:creationId xmlns:p14="http://schemas.microsoft.com/office/powerpoint/2010/main" val="258294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build a flask app depend on the </a:t>
            </a:r>
            <a:r>
              <a:rPr lang="en-US" dirty="0" err="1"/>
              <a:t>CorEx</a:t>
            </a:r>
            <a:r>
              <a:rPr lang="en-US" dirty="0"/>
              <a:t> model. You can pick a date range. Input some keywords for each topic. Submit. You will get a table showing top words for the topics. On second topic related to skin, we can see </a:t>
            </a:r>
            <a:r>
              <a:rPr lang="en-US" dirty="0" err="1"/>
              <a:t>kaisa</a:t>
            </a:r>
            <a:r>
              <a:rPr lang="en-US" dirty="0"/>
              <a:t> a champion show up. There might be a problem that </a:t>
            </a:r>
            <a:r>
              <a:rPr lang="en-US" dirty="0" err="1"/>
              <a:t>kaisa's</a:t>
            </a:r>
            <a:r>
              <a:rPr lang="en-US" dirty="0"/>
              <a:t> skin and people like arcade skins. It also output a table of comments related to each topics.</a:t>
            </a:r>
          </a:p>
        </p:txBody>
      </p:sp>
      <p:sp>
        <p:nvSpPr>
          <p:cNvPr id="4" name="Slide Number Placeholder 3"/>
          <p:cNvSpPr>
            <a:spLocks noGrp="1"/>
          </p:cNvSpPr>
          <p:nvPr>
            <p:ph type="sldNum" sz="quarter" idx="5"/>
          </p:nvPr>
        </p:nvSpPr>
        <p:spPr/>
        <p:txBody>
          <a:bodyPr/>
          <a:lstStyle/>
          <a:p>
            <a:fld id="{C7F3E677-5D4F-4C56-B104-01504E7F8766}" type="slidenum">
              <a:rPr lang="en-US" smtClean="0"/>
              <a:t>8</a:t>
            </a:fld>
            <a:endParaRPr lang="en-US" dirty="0"/>
          </a:p>
        </p:txBody>
      </p:sp>
    </p:spTree>
    <p:extLst>
      <p:ext uri="{BB962C8B-B14F-4D97-AF65-F5344CB8AC3E}">
        <p14:creationId xmlns:p14="http://schemas.microsoft.com/office/powerpoint/2010/main" val="2987425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Moving on to EDA, we have a graph here, X is the month, y is the total counts of comment of a month. The average is around 500K per month. There are two months with big increase in counts. Because two major international tournaments during those period.</a:t>
            </a:r>
          </a:p>
        </p:txBody>
      </p:sp>
      <p:sp>
        <p:nvSpPr>
          <p:cNvPr id="4" name="Slide Number Placeholder 3"/>
          <p:cNvSpPr>
            <a:spLocks noGrp="1"/>
          </p:cNvSpPr>
          <p:nvPr>
            <p:ph type="sldNum" sz="quarter" idx="5"/>
          </p:nvPr>
        </p:nvSpPr>
        <p:spPr/>
        <p:txBody>
          <a:bodyPr/>
          <a:lstStyle/>
          <a:p>
            <a:fld id="{C7F3E677-5D4F-4C56-B104-01504E7F8766}" type="slidenum">
              <a:rPr lang="en-US" smtClean="0"/>
              <a:t>11</a:t>
            </a:fld>
            <a:endParaRPr lang="en-US" dirty="0"/>
          </a:p>
        </p:txBody>
      </p:sp>
    </p:spTree>
    <p:extLst>
      <p:ext uri="{BB962C8B-B14F-4D97-AF65-F5344CB8AC3E}">
        <p14:creationId xmlns:p14="http://schemas.microsoft.com/office/powerpoint/2010/main" val="1245019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8/23/19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dirty="0"/>
          </a:p>
        </p:txBody>
      </p:sp>
    </p:spTree>
    <p:extLst>
      <p:ext uri="{BB962C8B-B14F-4D97-AF65-F5344CB8AC3E}">
        <p14:creationId xmlns:p14="http://schemas.microsoft.com/office/powerpoint/2010/main" val="319426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dirty="0"/>
          </a:p>
        </p:txBody>
      </p:sp>
    </p:spTree>
    <p:extLst>
      <p:ext uri="{BB962C8B-B14F-4D97-AF65-F5344CB8AC3E}">
        <p14:creationId xmlns:p14="http://schemas.microsoft.com/office/powerpoint/2010/main" val="260707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dirty="0"/>
          </a:p>
        </p:txBody>
      </p:sp>
    </p:spTree>
    <p:extLst>
      <p:ext uri="{BB962C8B-B14F-4D97-AF65-F5344CB8AC3E}">
        <p14:creationId xmlns:p14="http://schemas.microsoft.com/office/powerpoint/2010/main" val="230503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mage Layouts">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061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Рисунок 8"/>
          <p:cNvSpPr>
            <a:spLocks noGrp="1"/>
          </p:cNvSpPr>
          <p:nvPr>
            <p:ph type="pic" sz="quarter" idx="13"/>
          </p:nvPr>
        </p:nvSpPr>
        <p:spPr>
          <a:xfrm>
            <a:off x="1028700" y="1485900"/>
            <a:ext cx="2489200" cy="2576848"/>
          </a:xfrm>
          <a:prstGeom prst="ellipse">
            <a:avLst/>
          </a:prstGeom>
        </p:spPr>
        <p:txBody>
          <a:bodyPr/>
          <a:lstStyle/>
          <a:p>
            <a:endParaRPr lang="ru-RU" dirty="0"/>
          </a:p>
        </p:txBody>
      </p:sp>
      <p:sp>
        <p:nvSpPr>
          <p:cNvPr id="8" name="Рисунок 8"/>
          <p:cNvSpPr>
            <a:spLocks noGrp="1"/>
          </p:cNvSpPr>
          <p:nvPr>
            <p:ph type="pic" sz="quarter" idx="14"/>
          </p:nvPr>
        </p:nvSpPr>
        <p:spPr>
          <a:xfrm>
            <a:off x="3606800" y="1485900"/>
            <a:ext cx="2489200" cy="2576848"/>
          </a:xfrm>
          <a:prstGeom prst="ellipse">
            <a:avLst/>
          </a:prstGeom>
        </p:spPr>
        <p:txBody>
          <a:bodyPr/>
          <a:lstStyle/>
          <a:p>
            <a:endParaRPr lang="ru-RU" dirty="0"/>
          </a:p>
        </p:txBody>
      </p:sp>
      <p:sp>
        <p:nvSpPr>
          <p:cNvPr id="9" name="Рисунок 8"/>
          <p:cNvSpPr>
            <a:spLocks noGrp="1"/>
          </p:cNvSpPr>
          <p:nvPr>
            <p:ph type="pic" sz="quarter" idx="15"/>
          </p:nvPr>
        </p:nvSpPr>
        <p:spPr>
          <a:xfrm>
            <a:off x="6184900" y="1485900"/>
            <a:ext cx="2489200" cy="2576848"/>
          </a:xfrm>
          <a:prstGeom prst="ellipse">
            <a:avLst/>
          </a:prstGeom>
        </p:spPr>
        <p:txBody>
          <a:bodyPr/>
          <a:lstStyle/>
          <a:p>
            <a:endParaRPr lang="ru-RU" dirty="0"/>
          </a:p>
        </p:txBody>
      </p:sp>
      <p:sp>
        <p:nvSpPr>
          <p:cNvPr id="10" name="Рисунок 8"/>
          <p:cNvSpPr>
            <a:spLocks noGrp="1"/>
          </p:cNvSpPr>
          <p:nvPr>
            <p:ph type="pic" sz="quarter" idx="16"/>
          </p:nvPr>
        </p:nvSpPr>
        <p:spPr>
          <a:xfrm>
            <a:off x="8763000" y="1485900"/>
            <a:ext cx="2489200" cy="2576848"/>
          </a:xfrm>
          <a:prstGeom prst="ellipse">
            <a:avLst/>
          </a:prstGeom>
        </p:spPr>
        <p:txBody>
          <a:bodyPr/>
          <a:lstStyle/>
          <a:p>
            <a:endParaRPr lang="ru-RU" dirty="0"/>
          </a:p>
        </p:txBody>
      </p:sp>
    </p:spTree>
    <p:extLst>
      <p:ext uri="{BB962C8B-B14F-4D97-AF65-F5344CB8AC3E}">
        <p14:creationId xmlns:p14="http://schemas.microsoft.com/office/powerpoint/2010/main" val="3109718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Vision/Mission01">
    <p:spTree>
      <p:nvGrpSpPr>
        <p:cNvPr id="1" name=""/>
        <p:cNvGrpSpPr/>
        <p:nvPr/>
      </p:nvGrpSpPr>
      <p:grpSpPr>
        <a:xfrm>
          <a:off x="0" y="0"/>
          <a:ext cx="0" cy="0"/>
          <a:chOff x="0" y="0"/>
          <a:chExt cx="0" cy="0"/>
        </a:xfrm>
      </p:grpSpPr>
      <p:sp>
        <p:nvSpPr>
          <p:cNvPr id="8" name="Freeform 8"/>
          <p:cNvSpPr>
            <a:spLocks/>
          </p:cNvSpPr>
          <p:nvPr userDrawn="1"/>
        </p:nvSpPr>
        <p:spPr bwMode="auto">
          <a:xfrm>
            <a:off x="1864785" y="4030133"/>
            <a:ext cx="4233" cy="44451"/>
          </a:xfrm>
          <a:custGeom>
            <a:avLst/>
            <a:gdLst>
              <a:gd name="T0" fmla="*/ 0 w 1"/>
              <a:gd name="T1" fmla="*/ 0 h 9"/>
              <a:gd name="T2" fmla="*/ 0 w 1"/>
              <a:gd name="T3" fmla="*/ 9 h 9"/>
              <a:gd name="T4" fmla="*/ 0 w 1"/>
              <a:gd name="T5" fmla="*/ 0 h 9"/>
            </a:gdLst>
            <a:ahLst/>
            <a:cxnLst>
              <a:cxn ang="0">
                <a:pos x="T0" y="T1"/>
              </a:cxn>
              <a:cxn ang="0">
                <a:pos x="T2" y="T3"/>
              </a:cxn>
              <a:cxn ang="0">
                <a:pos x="T4" y="T5"/>
              </a:cxn>
            </a:cxnLst>
            <a:rect l="0" t="0" r="r" b="b"/>
            <a:pathLst>
              <a:path w="1" h="9">
                <a:moveTo>
                  <a:pt x="0" y="0"/>
                </a:moveTo>
                <a:cubicBezTo>
                  <a:pt x="0" y="9"/>
                  <a:pt x="0" y="9"/>
                  <a:pt x="0" y="9"/>
                </a:cubicBezTo>
                <a:cubicBezTo>
                  <a:pt x="1" y="6"/>
                  <a:pt x="1" y="3"/>
                  <a:pt x="0" y="0"/>
                </a:cubicBezTo>
                <a:close/>
              </a:path>
            </a:pathLst>
          </a:custGeom>
          <a:solidFill>
            <a:srgbClr val="3F3B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Tree>
    <p:extLst>
      <p:ext uri="{BB962C8B-B14F-4D97-AF65-F5344CB8AC3E}">
        <p14:creationId xmlns:p14="http://schemas.microsoft.com/office/powerpoint/2010/main" val="3753955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8/23/19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dirty="0"/>
          </a:p>
        </p:txBody>
      </p:sp>
    </p:spTree>
    <p:extLst>
      <p:ext uri="{BB962C8B-B14F-4D97-AF65-F5344CB8AC3E}">
        <p14:creationId xmlns:p14="http://schemas.microsoft.com/office/powerpoint/2010/main" val="18062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8/23/19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dirty="0"/>
          </a:p>
        </p:txBody>
      </p:sp>
    </p:spTree>
    <p:extLst>
      <p:ext uri="{BB962C8B-B14F-4D97-AF65-F5344CB8AC3E}">
        <p14:creationId xmlns:p14="http://schemas.microsoft.com/office/powerpoint/2010/main" val="112003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8/23/19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dirty="0"/>
          </a:p>
        </p:txBody>
      </p:sp>
    </p:spTree>
    <p:extLst>
      <p:ext uri="{BB962C8B-B14F-4D97-AF65-F5344CB8AC3E}">
        <p14:creationId xmlns:p14="http://schemas.microsoft.com/office/powerpoint/2010/main" val="316244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8/23/19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dirty="0"/>
          </a:p>
        </p:txBody>
      </p:sp>
    </p:spTree>
    <p:extLst>
      <p:ext uri="{BB962C8B-B14F-4D97-AF65-F5344CB8AC3E}">
        <p14:creationId xmlns:p14="http://schemas.microsoft.com/office/powerpoint/2010/main" val="156719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8/23/19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dirty="0"/>
          </a:p>
        </p:txBody>
      </p:sp>
    </p:spTree>
    <p:extLst>
      <p:ext uri="{BB962C8B-B14F-4D97-AF65-F5344CB8AC3E}">
        <p14:creationId xmlns:p14="http://schemas.microsoft.com/office/powerpoint/2010/main" val="21528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8/23/19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dirty="0"/>
          </a:p>
        </p:txBody>
      </p:sp>
    </p:spTree>
    <p:extLst>
      <p:ext uri="{BB962C8B-B14F-4D97-AF65-F5344CB8AC3E}">
        <p14:creationId xmlns:p14="http://schemas.microsoft.com/office/powerpoint/2010/main" val="266050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dirty="0"/>
          </a:p>
        </p:txBody>
      </p:sp>
    </p:spTree>
    <p:extLst>
      <p:ext uri="{BB962C8B-B14F-4D97-AF65-F5344CB8AC3E}">
        <p14:creationId xmlns:p14="http://schemas.microsoft.com/office/powerpoint/2010/main" val="208804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8/23/19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dirty="0"/>
          </a:p>
        </p:txBody>
      </p:sp>
    </p:spTree>
    <p:extLst>
      <p:ext uri="{BB962C8B-B14F-4D97-AF65-F5344CB8AC3E}">
        <p14:creationId xmlns:p14="http://schemas.microsoft.com/office/powerpoint/2010/main" val="15293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powerpoint.sage-fox.com/" TargetMode="Externa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8/23/19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dirty="0"/>
          </a:p>
        </p:txBody>
      </p:sp>
      <p:sp>
        <p:nvSpPr>
          <p:cNvPr id="19" name="Rectangle 18"/>
          <p:cNvSpPr/>
          <p:nvPr userDrawn="1"/>
        </p:nvSpPr>
        <p:spPr>
          <a:xfrm>
            <a:off x="0" y="1"/>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hlinkClick r:id="rId17"/>
            <a:extLst>
              <a:ext uri="{FF2B5EF4-FFF2-40B4-BE49-F238E27FC236}">
                <a16:creationId xmlns:a16="http://schemas.microsoft.com/office/drawing/2014/main" id="{A3F12829-99F9-47F3-9F97-24E8C4761169}"/>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826240" y="6757593"/>
            <a:ext cx="365760" cy="100407"/>
          </a:xfrm>
          <a:prstGeom prst="rect">
            <a:avLst/>
          </a:prstGeom>
        </p:spPr>
      </p:pic>
    </p:spTree>
    <p:extLst>
      <p:ext uri="{BB962C8B-B14F-4D97-AF65-F5344CB8AC3E}">
        <p14:creationId xmlns:p14="http://schemas.microsoft.com/office/powerpoint/2010/main" val="280490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5" r:id="rId13"/>
    <p:sldLayoutId id="214748366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owerpoint.sage-fox.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089BA42C-FAB3-47DC-B3B5-EC75909096C2}"/>
              </a:ext>
            </a:extLst>
          </p:cNvPr>
          <p:cNvGrpSpPr/>
          <p:nvPr/>
        </p:nvGrpSpPr>
        <p:grpSpPr>
          <a:xfrm>
            <a:off x="2480153" y="4358774"/>
            <a:ext cx="7701894" cy="2028016"/>
            <a:chOff x="5921696" y="3361008"/>
            <a:chExt cx="10353502" cy="1670175"/>
          </a:xfrm>
        </p:grpSpPr>
        <p:sp>
          <p:nvSpPr>
            <p:cNvPr id="52" name="Заголовок 1">
              <a:extLst>
                <a:ext uri="{FF2B5EF4-FFF2-40B4-BE49-F238E27FC236}">
                  <a16:creationId xmlns:a16="http://schemas.microsoft.com/office/drawing/2014/main" id="{0ACF33E3-B7AF-479C-8D02-B4AEF4925C9B}"/>
                </a:ext>
              </a:extLst>
            </p:cNvPr>
            <p:cNvSpPr txBox="1">
              <a:spLocks/>
            </p:cNvSpPr>
            <p:nvPr/>
          </p:nvSpPr>
          <p:spPr>
            <a:xfrm>
              <a:off x="5921696" y="3361008"/>
              <a:ext cx="9227490" cy="432877"/>
            </a:xfrm>
            <a:prstGeom prst="rect">
              <a:avLst/>
            </a:prstGeom>
          </p:spPr>
          <p:txBody>
            <a:bodyPr>
              <a:noAutofit/>
            </a:bodyPr>
            <a:lstStyle>
              <a:lvl1pPr algn="l" defTabSz="914400" rtl="0" eaLnBrk="1" latinLnBrk="0" hangingPunct="1">
                <a:lnSpc>
                  <a:spcPct val="90000"/>
                </a:lnSpc>
                <a:spcBef>
                  <a:spcPct val="0"/>
                </a:spcBef>
                <a:buNone/>
                <a:defRPr sz="2000" kern="1200">
                  <a:solidFill>
                    <a:schemeClr val="tx1"/>
                  </a:solidFill>
                  <a:latin typeface="Roboto Light" panose="02000000000000000000" pitchFamily="2" charset="0"/>
                  <a:ea typeface="Roboto Light" panose="02000000000000000000" pitchFamily="2" charset="0"/>
                  <a:cs typeface="+mj-cs"/>
                </a:defRPr>
              </a:lvl1pPr>
            </a:lstStyle>
            <a:p>
              <a:pPr algn="r"/>
              <a:r>
                <a:rPr lang="en-US" sz="4800" dirty="0">
                  <a:solidFill>
                    <a:schemeClr val="bg1"/>
                  </a:solidFill>
                  <a:latin typeface="Bernard MT Condensed" panose="02050806060905020404" pitchFamily="18" charset="0"/>
                </a:rPr>
                <a:t>Subreddit Comment Analysis</a:t>
              </a:r>
            </a:p>
          </p:txBody>
        </p:sp>
        <p:sp>
          <p:nvSpPr>
            <p:cNvPr id="53" name="Заголовок 1">
              <a:extLst>
                <a:ext uri="{FF2B5EF4-FFF2-40B4-BE49-F238E27FC236}">
                  <a16:creationId xmlns:a16="http://schemas.microsoft.com/office/drawing/2014/main" id="{D5F29D99-04B1-4931-BA3F-A8BD51B0A3A3}"/>
                </a:ext>
              </a:extLst>
            </p:cNvPr>
            <p:cNvSpPr txBox="1">
              <a:spLocks/>
            </p:cNvSpPr>
            <p:nvPr/>
          </p:nvSpPr>
          <p:spPr>
            <a:xfrm>
              <a:off x="8640087" y="4004921"/>
              <a:ext cx="3790707" cy="493975"/>
            </a:xfrm>
            <a:prstGeom prst="rect">
              <a:avLst/>
            </a:prstGeom>
          </p:spPr>
          <p:txBody>
            <a:bodyPr>
              <a:normAutofit/>
            </a:bodyPr>
            <a:lstStyle>
              <a:lvl1pPr algn="l" defTabSz="914400" rtl="0" eaLnBrk="1" latinLnBrk="0" hangingPunct="1">
                <a:lnSpc>
                  <a:spcPct val="90000"/>
                </a:lnSpc>
                <a:spcBef>
                  <a:spcPct val="0"/>
                </a:spcBef>
                <a:buNone/>
                <a:defRPr sz="2000" kern="1200">
                  <a:solidFill>
                    <a:schemeClr val="tx1"/>
                  </a:solidFill>
                  <a:latin typeface="Roboto Light" panose="02000000000000000000" pitchFamily="2" charset="0"/>
                  <a:ea typeface="Roboto Light" panose="02000000000000000000" pitchFamily="2" charset="0"/>
                  <a:cs typeface="+mj-cs"/>
                </a:defRPr>
              </a:lvl1pPr>
            </a:lstStyle>
            <a:p>
              <a:r>
                <a:rPr lang="en-US" sz="2400" dirty="0">
                  <a:solidFill>
                    <a:schemeClr val="bg1"/>
                  </a:solidFill>
                  <a:latin typeface="+mj-lt"/>
                </a:rPr>
                <a:t>NLP - Topic Modeling</a:t>
              </a:r>
              <a:endParaRPr lang="ru-RU" sz="2400" dirty="0">
                <a:solidFill>
                  <a:schemeClr val="bg1"/>
                </a:solidFill>
                <a:latin typeface="+mj-lt"/>
              </a:endParaRPr>
            </a:p>
          </p:txBody>
        </p:sp>
        <p:sp>
          <p:nvSpPr>
            <p:cNvPr id="55" name="TextBox 54">
              <a:hlinkClick r:id="rId3"/>
              <a:extLst>
                <a:ext uri="{FF2B5EF4-FFF2-40B4-BE49-F238E27FC236}">
                  <a16:creationId xmlns:a16="http://schemas.microsoft.com/office/drawing/2014/main" id="{93A9AD1D-3C0C-43CE-9D60-0DAFA735F065}"/>
                </a:ext>
              </a:extLst>
            </p:cNvPr>
            <p:cNvSpPr txBox="1">
              <a:spLocks noChangeAspect="1"/>
            </p:cNvSpPr>
            <p:nvPr/>
          </p:nvSpPr>
          <p:spPr>
            <a:xfrm>
              <a:off x="13783563" y="4498896"/>
              <a:ext cx="2491635" cy="532287"/>
            </a:xfrm>
            <a:prstGeom prst="rect">
              <a:avLst/>
            </a:prstGeom>
            <a:noFill/>
            <a:effectLst/>
          </p:spPr>
          <p:txBody>
            <a:bodyPr wrap="square" rtlCol="0" anchor="ctr" anchorCtr="1">
              <a:spAutoFit/>
            </a:bodyPr>
            <a:lstStyle/>
            <a:p>
              <a:pPr algn="ctr"/>
              <a:r>
                <a:rPr lang="en-US" i="1" dirty="0">
                  <a:solidFill>
                    <a:schemeClr val="bg1"/>
                  </a:solidFill>
                  <a:latin typeface="Candara" panose="020E0502030303020204" pitchFamily="34" charset="0"/>
                  <a:cs typeface="Estrangelo Edessa" panose="03080600000000000000" pitchFamily="66" charset="0"/>
                </a:rPr>
                <a:t>By Benson Chen </a:t>
              </a:r>
            </a:p>
            <a:p>
              <a:pPr algn="ctr"/>
              <a:r>
                <a:rPr lang="en-US" i="1" dirty="0">
                  <a:solidFill>
                    <a:schemeClr val="bg1"/>
                  </a:solidFill>
                  <a:latin typeface="Candara" panose="020E0502030303020204" pitchFamily="34" charset="0"/>
                  <a:cs typeface="Estrangelo Edessa" panose="03080600000000000000" pitchFamily="66" charset="0"/>
                </a:rPr>
                <a:t>Aug 23, 2019</a:t>
              </a:r>
            </a:p>
          </p:txBody>
        </p:sp>
      </p:grpSp>
      <p:pic>
        <p:nvPicPr>
          <p:cNvPr id="14" name="Picture 13">
            <a:extLst>
              <a:ext uri="{FF2B5EF4-FFF2-40B4-BE49-F238E27FC236}">
                <a16:creationId xmlns:a16="http://schemas.microsoft.com/office/drawing/2014/main" id="{80C493CE-8BC9-884C-B218-1413D8CBDECB}"/>
              </a:ext>
            </a:extLst>
          </p:cNvPr>
          <p:cNvPicPr>
            <a:picLocks noChangeAspect="1"/>
          </p:cNvPicPr>
          <p:nvPr/>
        </p:nvPicPr>
        <p:blipFill>
          <a:blip r:embed="rId4"/>
          <a:stretch>
            <a:fillRect/>
          </a:stretch>
        </p:blipFill>
        <p:spPr>
          <a:xfrm>
            <a:off x="10182048" y="5571892"/>
            <a:ext cx="983467" cy="983467"/>
          </a:xfrm>
          <a:prstGeom prst="ellipse">
            <a:avLst/>
          </a:prstGeom>
        </p:spPr>
      </p:pic>
    </p:spTree>
    <p:extLst>
      <p:ext uri="{BB962C8B-B14F-4D97-AF65-F5344CB8AC3E}">
        <p14:creationId xmlns:p14="http://schemas.microsoft.com/office/powerpoint/2010/main" val="396832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C200F9-68E3-CF48-B566-040A7900AFF2}"/>
              </a:ext>
            </a:extLst>
          </p:cNvPr>
          <p:cNvSpPr txBox="1"/>
          <p:nvPr/>
        </p:nvSpPr>
        <p:spPr>
          <a:xfrm>
            <a:off x="2101701" y="210390"/>
            <a:ext cx="7872761" cy="769441"/>
          </a:xfrm>
          <a:prstGeom prst="rect">
            <a:avLst/>
          </a:prstGeom>
          <a:noFill/>
        </p:spPr>
        <p:txBody>
          <a:bodyPr wrap="square" rtlCol="0">
            <a:spAutoFit/>
          </a:bodyPr>
          <a:lstStyle/>
          <a:p>
            <a:pPr algn="ctr"/>
            <a:r>
              <a:rPr lang="en-US" sz="4400" dirty="0">
                <a:solidFill>
                  <a:schemeClr val="bg1"/>
                </a:solidFill>
                <a:latin typeface="Bernard MT Condensed" panose="02050806060905020404" pitchFamily="18" charset="0"/>
              </a:rPr>
              <a:t>Appendix</a:t>
            </a:r>
          </a:p>
        </p:txBody>
      </p:sp>
    </p:spTree>
    <p:extLst>
      <p:ext uri="{BB962C8B-B14F-4D97-AF65-F5344CB8AC3E}">
        <p14:creationId xmlns:p14="http://schemas.microsoft.com/office/powerpoint/2010/main" val="706832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5E28B961-A993-48AC-9A24-66FE7C820510}"/>
              </a:ext>
            </a:extLst>
          </p:cNvPr>
          <p:cNvSpPr txBox="1"/>
          <p:nvPr/>
        </p:nvSpPr>
        <p:spPr>
          <a:xfrm>
            <a:off x="370046" y="304456"/>
            <a:ext cx="7805766" cy="769441"/>
          </a:xfrm>
          <a:prstGeom prst="rect">
            <a:avLst/>
          </a:prstGeom>
          <a:noFill/>
        </p:spPr>
        <p:txBody>
          <a:bodyPr wrap="square" rtlCol="0">
            <a:spAutoFit/>
          </a:bodyPr>
          <a:lstStyle/>
          <a:p>
            <a:r>
              <a:rPr lang="en-US" sz="4400" dirty="0">
                <a:solidFill>
                  <a:schemeClr val="bg1"/>
                </a:solidFill>
                <a:latin typeface="Bernard MT Condensed" panose="02050806060905020404" pitchFamily="18" charset="0"/>
              </a:rPr>
              <a:t> EDA – Counts of Comments</a:t>
            </a:r>
          </a:p>
        </p:txBody>
      </p:sp>
      <p:pic>
        <p:nvPicPr>
          <p:cNvPr id="95" name="slide2">
            <a:extLst>
              <a:ext uri="{FF2B5EF4-FFF2-40B4-BE49-F238E27FC236}">
                <a16:creationId xmlns:a16="http://schemas.microsoft.com/office/drawing/2014/main" id="{B6E0CE95-0FC2-E646-842E-8445EDB133CB}"/>
              </a:ext>
            </a:extLst>
          </p:cNvPr>
          <p:cNvPicPr>
            <a:picLocks noChangeAspect="1"/>
          </p:cNvPicPr>
          <p:nvPr/>
        </p:nvPicPr>
        <p:blipFill rotWithShape="1">
          <a:blip r:embed="rId3">
            <a:extLst>
              <a:ext uri="{28A0092B-C50C-407E-A947-70E740481C1C}">
                <a14:useLocalDpi xmlns:a14="http://schemas.microsoft.com/office/drawing/2010/main" val="0"/>
              </a:ext>
            </a:extLst>
          </a:blip>
          <a:srcRect l="-1" r="217" b="34386"/>
          <a:stretch/>
        </p:blipFill>
        <p:spPr>
          <a:xfrm>
            <a:off x="2341059" y="1073897"/>
            <a:ext cx="7735271" cy="5652839"/>
          </a:xfrm>
          <a:prstGeom prst="rect">
            <a:avLst/>
          </a:prstGeom>
        </p:spPr>
      </p:pic>
    </p:spTree>
    <p:extLst>
      <p:ext uri="{BB962C8B-B14F-4D97-AF65-F5344CB8AC3E}">
        <p14:creationId xmlns:p14="http://schemas.microsoft.com/office/powerpoint/2010/main" val="321633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left)">
                                      <p:cBhvr>
                                        <p:cTn id="7" dur="1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FCE8D-4582-4FDF-A8A3-A3D64F26C6C7}"/>
              </a:ext>
            </a:extLst>
          </p:cNvPr>
          <p:cNvSpPr/>
          <p:nvPr/>
        </p:nvSpPr>
        <p:spPr>
          <a:xfrm>
            <a:off x="0" y="2971800"/>
            <a:ext cx="12192000" cy="388620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924DE48-D4D9-4268-8EA6-3997FB7E0AE4}"/>
              </a:ext>
            </a:extLst>
          </p:cNvPr>
          <p:cNvSpPr txBox="1"/>
          <p:nvPr/>
        </p:nvSpPr>
        <p:spPr>
          <a:xfrm>
            <a:off x="3341511" y="344042"/>
            <a:ext cx="5508978" cy="769441"/>
          </a:xfrm>
          <a:prstGeom prst="rect">
            <a:avLst/>
          </a:prstGeom>
          <a:noFill/>
        </p:spPr>
        <p:txBody>
          <a:bodyPr wrap="square" rtlCol="0">
            <a:spAutoFit/>
          </a:bodyPr>
          <a:lstStyle/>
          <a:p>
            <a:pPr algn="ctr"/>
            <a:r>
              <a:rPr lang="en-US" sz="4400" dirty="0">
                <a:solidFill>
                  <a:schemeClr val="bg1"/>
                </a:solidFill>
                <a:latin typeface="Bernard MT Condensed" panose="02050806060905020404" pitchFamily="18" charset="0"/>
              </a:rPr>
              <a:t>Goals for this project</a:t>
            </a:r>
            <a:endParaRPr lang="en-US" dirty="0">
              <a:solidFill>
                <a:schemeClr val="bg1"/>
              </a:solidFill>
              <a:latin typeface="Candara" panose="020E0502030303020204" pitchFamily="34" charset="0"/>
            </a:endParaRPr>
          </a:p>
        </p:txBody>
      </p:sp>
      <p:grpSp>
        <p:nvGrpSpPr>
          <p:cNvPr id="23" name="Group 22">
            <a:extLst>
              <a:ext uri="{FF2B5EF4-FFF2-40B4-BE49-F238E27FC236}">
                <a16:creationId xmlns:a16="http://schemas.microsoft.com/office/drawing/2014/main" id="{639E11BF-BE34-4285-9989-6C80E7452167}"/>
              </a:ext>
            </a:extLst>
          </p:cNvPr>
          <p:cNvGrpSpPr/>
          <p:nvPr/>
        </p:nvGrpSpPr>
        <p:grpSpPr>
          <a:xfrm>
            <a:off x="1336579" y="1430865"/>
            <a:ext cx="4572000" cy="4572000"/>
            <a:chOff x="1587590" y="1600199"/>
            <a:chExt cx="2743200" cy="2743200"/>
          </a:xfrm>
        </p:grpSpPr>
        <p:grpSp>
          <p:nvGrpSpPr>
            <p:cNvPr id="14" name="Group 13">
              <a:extLst>
                <a:ext uri="{FF2B5EF4-FFF2-40B4-BE49-F238E27FC236}">
                  <a16:creationId xmlns:a16="http://schemas.microsoft.com/office/drawing/2014/main" id="{56C78DEB-F13D-4879-86EC-7452EAC3653F}"/>
                </a:ext>
              </a:extLst>
            </p:cNvPr>
            <p:cNvGrpSpPr>
              <a:grpSpLocks noChangeAspect="1"/>
            </p:cNvGrpSpPr>
            <p:nvPr/>
          </p:nvGrpSpPr>
          <p:grpSpPr>
            <a:xfrm>
              <a:off x="1587590" y="1600199"/>
              <a:ext cx="2743200" cy="2743200"/>
              <a:chOff x="1867152" y="1408176"/>
              <a:chExt cx="2468880" cy="2468880"/>
            </a:xfrm>
            <a:effectLst>
              <a:outerShdw blurRad="63500" sx="102000" sy="102000" algn="ctr" rotWithShape="0">
                <a:prstClr val="black">
                  <a:alpha val="40000"/>
                </a:prstClr>
              </a:outerShdw>
            </a:effectLst>
          </p:grpSpPr>
          <p:sp>
            <p:nvSpPr>
              <p:cNvPr id="15" name="Oval 14">
                <a:extLst>
                  <a:ext uri="{FF2B5EF4-FFF2-40B4-BE49-F238E27FC236}">
                    <a16:creationId xmlns:a16="http://schemas.microsoft.com/office/drawing/2014/main" id="{E8382D99-ACB3-4D28-B960-A6A3D2B88476}"/>
                  </a:ext>
                </a:extLst>
              </p:cNvPr>
              <p:cNvSpPr>
                <a:spLocks noChangeAspect="1"/>
              </p:cNvSpPr>
              <p:nvPr/>
            </p:nvSpPr>
            <p:spPr>
              <a:xfrm>
                <a:off x="1867152" y="1408176"/>
                <a:ext cx="2468880" cy="2468880"/>
              </a:xfrm>
              <a:prstGeom prst="ellipse">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a:noFill/>
              </a:ln>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90A50CB-25BC-4B27-9079-A1142E629CDD}"/>
                  </a:ext>
                </a:extLst>
              </p:cNvPr>
              <p:cNvSpPr>
                <a:spLocks noChangeAspect="1"/>
              </p:cNvSpPr>
              <p:nvPr/>
            </p:nvSpPr>
            <p:spPr>
              <a:xfrm>
                <a:off x="1958592" y="1499616"/>
                <a:ext cx="2286000" cy="2286000"/>
              </a:xfrm>
              <a:prstGeom prst="ellipse">
                <a:avLst/>
              </a:prstGeom>
              <a:solidFill>
                <a:srgbClr val="CE8E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5">
              <a:extLst>
                <a:ext uri="{FF2B5EF4-FFF2-40B4-BE49-F238E27FC236}">
                  <a16:creationId xmlns:a16="http://schemas.microsoft.com/office/drawing/2014/main" id="{A06400E3-3D2B-4FB1-8934-864E7C133218}"/>
                </a:ext>
              </a:extLst>
            </p:cNvPr>
            <p:cNvSpPr>
              <a:spLocks noChangeAspect="1"/>
            </p:cNvSpPr>
            <p:nvPr/>
          </p:nvSpPr>
          <p:spPr>
            <a:xfrm>
              <a:off x="1691640" y="1712515"/>
              <a:ext cx="2075688" cy="1427880"/>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850245AE-ECB5-4B9B-A1C3-1F59CF3BD150}"/>
              </a:ext>
            </a:extLst>
          </p:cNvPr>
          <p:cNvSpPr txBox="1"/>
          <p:nvPr/>
        </p:nvSpPr>
        <p:spPr>
          <a:xfrm>
            <a:off x="2257939" y="3185200"/>
            <a:ext cx="2739959" cy="1877437"/>
          </a:xfrm>
          <a:prstGeom prst="rect">
            <a:avLst/>
          </a:prstGeom>
          <a:noFill/>
        </p:spPr>
        <p:txBody>
          <a:bodyPr wrap="square" rtlCol="0">
            <a:spAutoFit/>
          </a:bodyPr>
          <a:lstStyle/>
          <a:p>
            <a:pPr algn="ctr" defTabSz="1219170">
              <a:spcBef>
                <a:spcPct val="20000"/>
              </a:spcBef>
              <a:defRPr/>
            </a:pPr>
            <a:r>
              <a:rPr lang="en-US" sz="3200" dirty="0">
                <a:solidFill>
                  <a:schemeClr val="bg1"/>
                </a:solidFill>
                <a:latin typeface="Bernard MT Condensed" panose="02050806060905020404" pitchFamily="18" charset="0"/>
              </a:rPr>
              <a:t>Explore</a:t>
            </a:r>
          </a:p>
          <a:p>
            <a:pPr algn="ctr" defTabSz="1219170">
              <a:spcBef>
                <a:spcPct val="20000"/>
              </a:spcBef>
              <a:defRPr/>
            </a:pPr>
            <a:endParaRPr lang="en-US" sz="400" b="1" dirty="0">
              <a:solidFill>
                <a:schemeClr val="bg1"/>
              </a:solidFill>
              <a:latin typeface="Bernard MT Condensed" panose="02050806060905020404" pitchFamily="18" charset="0"/>
            </a:endParaRPr>
          </a:p>
          <a:p>
            <a:pPr algn="ctr" defTabSz="1219170">
              <a:spcBef>
                <a:spcPct val="20000"/>
              </a:spcBef>
              <a:defRPr/>
            </a:pPr>
            <a:endParaRPr lang="en-US" sz="400" b="1" dirty="0">
              <a:solidFill>
                <a:schemeClr val="bg1"/>
              </a:solidFill>
              <a:latin typeface="Candara" panose="020E0502030303020204" pitchFamily="34" charset="0"/>
            </a:endParaRPr>
          </a:p>
          <a:p>
            <a:pPr algn="ctr" defTabSz="1219170">
              <a:spcBef>
                <a:spcPct val="20000"/>
              </a:spcBef>
              <a:defRPr/>
            </a:pPr>
            <a:endParaRPr lang="en-US" sz="200" b="1" dirty="0">
              <a:solidFill>
                <a:schemeClr val="bg1"/>
              </a:solidFill>
              <a:latin typeface="Candara" panose="020E0502030303020204" pitchFamily="34" charset="0"/>
            </a:endParaRPr>
          </a:p>
          <a:p>
            <a:pPr marL="285750" indent="-285750" algn="ctr">
              <a:buFont typeface="Wingdings" pitchFamily="2" charset="2"/>
              <a:buChar char="v"/>
            </a:pPr>
            <a:r>
              <a:rPr lang="en-US" sz="2400" dirty="0">
                <a:solidFill>
                  <a:schemeClr val="bg1"/>
                </a:solidFill>
                <a:latin typeface="Candara" panose="020E0502030303020204" pitchFamily="34" charset="0"/>
              </a:rPr>
              <a:t>Culture</a:t>
            </a:r>
          </a:p>
          <a:p>
            <a:pPr marL="285750" indent="-285750" algn="ctr">
              <a:buFont typeface="Wingdings" pitchFamily="2" charset="2"/>
              <a:buChar char="v"/>
            </a:pPr>
            <a:r>
              <a:rPr lang="en-US" sz="2400" dirty="0">
                <a:solidFill>
                  <a:schemeClr val="bg1"/>
                </a:solidFill>
                <a:latin typeface="Candara" panose="020E0502030303020204" pitchFamily="34" charset="0"/>
              </a:rPr>
              <a:t>Topics</a:t>
            </a:r>
          </a:p>
          <a:p>
            <a:pPr marL="285750" indent="-285750" algn="ctr">
              <a:buFont typeface="Wingdings" pitchFamily="2" charset="2"/>
              <a:buChar char="v"/>
            </a:pPr>
            <a:r>
              <a:rPr lang="en-US" sz="2400" dirty="0">
                <a:solidFill>
                  <a:schemeClr val="bg1"/>
                </a:solidFill>
                <a:latin typeface="Candara" panose="020E0502030303020204" pitchFamily="34" charset="0"/>
              </a:rPr>
              <a:t>Trending</a:t>
            </a:r>
          </a:p>
        </p:txBody>
      </p:sp>
      <p:grpSp>
        <p:nvGrpSpPr>
          <p:cNvPr id="24" name="Group 23">
            <a:extLst>
              <a:ext uri="{FF2B5EF4-FFF2-40B4-BE49-F238E27FC236}">
                <a16:creationId xmlns:a16="http://schemas.microsoft.com/office/drawing/2014/main" id="{71C6A2F3-7D74-4A1A-ACFD-10B185E0462D}"/>
              </a:ext>
            </a:extLst>
          </p:cNvPr>
          <p:cNvGrpSpPr/>
          <p:nvPr/>
        </p:nvGrpSpPr>
        <p:grpSpPr>
          <a:xfrm>
            <a:off x="6656522" y="1430865"/>
            <a:ext cx="4572000" cy="4572000"/>
            <a:chOff x="7657439" y="1600199"/>
            <a:chExt cx="2743200" cy="2743200"/>
          </a:xfrm>
        </p:grpSpPr>
        <p:grpSp>
          <p:nvGrpSpPr>
            <p:cNvPr id="17" name="Group 16">
              <a:extLst>
                <a:ext uri="{FF2B5EF4-FFF2-40B4-BE49-F238E27FC236}">
                  <a16:creationId xmlns:a16="http://schemas.microsoft.com/office/drawing/2014/main" id="{EC8D8E02-3F05-4F0C-8BDA-1559D72DB166}"/>
                </a:ext>
              </a:extLst>
            </p:cNvPr>
            <p:cNvGrpSpPr>
              <a:grpSpLocks noChangeAspect="1"/>
            </p:cNvGrpSpPr>
            <p:nvPr/>
          </p:nvGrpSpPr>
          <p:grpSpPr>
            <a:xfrm>
              <a:off x="7657439" y="1600199"/>
              <a:ext cx="2743200" cy="2743200"/>
              <a:chOff x="1867152" y="1408176"/>
              <a:chExt cx="2468880" cy="2468880"/>
            </a:xfrm>
            <a:effectLst>
              <a:outerShdw blurRad="63500" sx="102000" sy="102000" algn="ctr" rotWithShape="0">
                <a:prstClr val="black">
                  <a:alpha val="40000"/>
                </a:prstClr>
              </a:outerShdw>
            </a:effectLst>
          </p:grpSpPr>
          <p:sp>
            <p:nvSpPr>
              <p:cNvPr id="18" name="Oval 17">
                <a:extLst>
                  <a:ext uri="{FF2B5EF4-FFF2-40B4-BE49-F238E27FC236}">
                    <a16:creationId xmlns:a16="http://schemas.microsoft.com/office/drawing/2014/main" id="{30891D2B-BB70-4AC4-AF39-1364D952DAD4}"/>
                  </a:ext>
                </a:extLst>
              </p:cNvPr>
              <p:cNvSpPr>
                <a:spLocks noChangeAspect="1"/>
              </p:cNvSpPr>
              <p:nvPr/>
            </p:nvSpPr>
            <p:spPr>
              <a:xfrm>
                <a:off x="1867152" y="1408176"/>
                <a:ext cx="2468880" cy="2468880"/>
              </a:xfrm>
              <a:prstGeom prst="ellipse">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a:noFill/>
              </a:ln>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661F2DD-4C6F-41F5-8D0A-646EDA17F1D8}"/>
                  </a:ext>
                </a:extLst>
              </p:cNvPr>
              <p:cNvSpPr>
                <a:spLocks noChangeAspect="1"/>
              </p:cNvSpPr>
              <p:nvPr/>
            </p:nvSpPr>
            <p:spPr>
              <a:xfrm>
                <a:off x="1958592" y="1499616"/>
                <a:ext cx="2286000" cy="2286000"/>
              </a:xfrm>
              <a:prstGeom prst="ellipse">
                <a:avLst/>
              </a:prstGeom>
              <a:solidFill>
                <a:srgbClr val="E76C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5">
              <a:extLst>
                <a:ext uri="{FF2B5EF4-FFF2-40B4-BE49-F238E27FC236}">
                  <a16:creationId xmlns:a16="http://schemas.microsoft.com/office/drawing/2014/main" id="{B3B62BD5-CF79-4AF6-99CF-E78469FB4685}"/>
                </a:ext>
              </a:extLst>
            </p:cNvPr>
            <p:cNvSpPr>
              <a:spLocks noChangeAspect="1"/>
            </p:cNvSpPr>
            <p:nvPr/>
          </p:nvSpPr>
          <p:spPr>
            <a:xfrm>
              <a:off x="7759038" y="1712515"/>
              <a:ext cx="2075688" cy="1427880"/>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428803BF-CC41-4098-AD5F-61C6AA0C7623}"/>
              </a:ext>
            </a:extLst>
          </p:cNvPr>
          <p:cNvSpPr txBox="1"/>
          <p:nvPr/>
        </p:nvSpPr>
        <p:spPr>
          <a:xfrm>
            <a:off x="7333619" y="3187799"/>
            <a:ext cx="3217804" cy="1655838"/>
          </a:xfrm>
          <a:prstGeom prst="rect">
            <a:avLst/>
          </a:prstGeom>
          <a:noFill/>
        </p:spPr>
        <p:txBody>
          <a:bodyPr wrap="square" rtlCol="0">
            <a:spAutoFit/>
          </a:bodyPr>
          <a:lstStyle/>
          <a:p>
            <a:pPr algn="ctr" defTabSz="1219170">
              <a:spcBef>
                <a:spcPct val="20000"/>
              </a:spcBef>
              <a:defRPr/>
            </a:pPr>
            <a:r>
              <a:rPr lang="en-US" sz="3200" dirty="0">
                <a:solidFill>
                  <a:schemeClr val="bg1"/>
                </a:solidFill>
                <a:latin typeface="Bernard MT Condensed" panose="02050806060905020404" pitchFamily="18" charset="0"/>
              </a:rPr>
              <a:t>Apply</a:t>
            </a:r>
            <a:endParaRPr lang="en-US" sz="3200" b="1" dirty="0">
              <a:solidFill>
                <a:schemeClr val="bg1"/>
              </a:solidFill>
              <a:latin typeface="Candara" panose="020E0502030303020204" pitchFamily="34" charset="0"/>
            </a:endParaRPr>
          </a:p>
          <a:p>
            <a:pPr algn="ctr" defTabSz="1219170">
              <a:spcBef>
                <a:spcPct val="20000"/>
              </a:spcBef>
              <a:defRPr/>
            </a:pPr>
            <a:endParaRPr lang="en-US" sz="1400" b="1" dirty="0">
              <a:solidFill>
                <a:schemeClr val="bg1"/>
              </a:solidFill>
            </a:endParaRPr>
          </a:p>
          <a:p>
            <a:pPr marL="285750" indent="-285750" algn="ctr">
              <a:spcBef>
                <a:spcPct val="20000"/>
              </a:spcBef>
              <a:buFont typeface="Wingdings" pitchFamily="2" charset="2"/>
              <a:buChar char="v"/>
              <a:defRPr/>
            </a:pPr>
            <a:r>
              <a:rPr lang="en-US" sz="2400" dirty="0">
                <a:solidFill>
                  <a:schemeClr val="bg1"/>
                </a:solidFill>
                <a:latin typeface="Candara" panose="020E0502030303020204" pitchFamily="34" charset="0"/>
              </a:rPr>
              <a:t>Business Applications</a:t>
            </a:r>
          </a:p>
        </p:txBody>
      </p:sp>
      <p:pic>
        <p:nvPicPr>
          <p:cNvPr id="28" name="Graphic 27" descr="Footprint">
            <a:extLst>
              <a:ext uri="{FF2B5EF4-FFF2-40B4-BE49-F238E27FC236}">
                <a16:creationId xmlns:a16="http://schemas.microsoft.com/office/drawing/2014/main" id="{54FA668E-3320-4F30-A762-36F5212511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7339" y="1983873"/>
            <a:ext cx="1201327" cy="1201327"/>
          </a:xfrm>
          <a:prstGeom prst="rect">
            <a:avLst/>
          </a:prstGeom>
        </p:spPr>
      </p:pic>
      <p:pic>
        <p:nvPicPr>
          <p:cNvPr id="25" name="Graphic 24" descr="Atom">
            <a:extLst>
              <a:ext uri="{FF2B5EF4-FFF2-40B4-BE49-F238E27FC236}">
                <a16:creationId xmlns:a16="http://schemas.microsoft.com/office/drawing/2014/main" id="{3E04237C-1B24-C141-BB1C-884A16795F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55055" y="1983873"/>
            <a:ext cx="1174932" cy="1174932"/>
          </a:xfrm>
          <a:prstGeom prst="rect">
            <a:avLst/>
          </a:prstGeom>
        </p:spPr>
      </p:pic>
    </p:spTree>
    <p:extLst>
      <p:ext uri="{BB962C8B-B14F-4D97-AF65-F5344CB8AC3E}">
        <p14:creationId xmlns:p14="http://schemas.microsoft.com/office/powerpoint/2010/main" val="9341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37"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900" decel="100000" fill="hold"/>
                                        <p:tgtEl>
                                          <p:spTgt spid="2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750" fill="hold"/>
                                        <p:tgtEl>
                                          <p:spTgt spid="28"/>
                                        </p:tgtEl>
                                        <p:attrNameLst>
                                          <p:attrName>ppt_w</p:attrName>
                                        </p:attrNameLst>
                                      </p:cBhvr>
                                      <p:tavLst>
                                        <p:tav tm="0">
                                          <p:val>
                                            <p:fltVal val="0"/>
                                          </p:val>
                                        </p:tav>
                                        <p:tav tm="100000">
                                          <p:val>
                                            <p:strVal val="#ppt_w"/>
                                          </p:val>
                                        </p:tav>
                                      </p:tavLst>
                                    </p:anim>
                                    <p:anim calcmode="lin" valueType="num">
                                      <p:cBhvr>
                                        <p:cTn id="23" dur="750" fill="hold"/>
                                        <p:tgtEl>
                                          <p:spTgt spid="28"/>
                                        </p:tgtEl>
                                        <p:attrNameLst>
                                          <p:attrName>ppt_h</p:attrName>
                                        </p:attrNameLst>
                                      </p:cBhvr>
                                      <p:tavLst>
                                        <p:tav tm="0">
                                          <p:val>
                                            <p:fltVal val="0"/>
                                          </p:val>
                                        </p:tav>
                                        <p:tav tm="100000">
                                          <p:val>
                                            <p:strVal val="#ppt_h"/>
                                          </p:val>
                                        </p:tav>
                                      </p:tavLst>
                                    </p:anim>
                                    <p:animEffect transition="in" filter="fade">
                                      <p:cBhvr>
                                        <p:cTn id="24" dur="750"/>
                                        <p:tgtEl>
                                          <p:spTgt spid="28"/>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75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7"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900" decel="100000" fill="hold"/>
                                        <p:tgtEl>
                                          <p:spTgt spid="24"/>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36" presetID="22" presetClass="entr" presetSubtype="1"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up)">
                                      <p:cBhvr>
                                        <p:cTn id="38" dur="750"/>
                                        <p:tgtEl>
                                          <p:spTgt spid="20"/>
                                        </p:tgtEl>
                                      </p:cBhvr>
                                    </p:animEffect>
                                  </p:childTnLst>
                                </p:cTn>
                              </p:par>
                              <p:par>
                                <p:cTn id="39" presetID="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3"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C80D54-78BE-4451-8EA5-61C2EDE4F46E}"/>
              </a:ext>
            </a:extLst>
          </p:cNvPr>
          <p:cNvSpPr txBox="1"/>
          <p:nvPr/>
        </p:nvSpPr>
        <p:spPr>
          <a:xfrm>
            <a:off x="370046" y="304456"/>
            <a:ext cx="5943600" cy="769441"/>
          </a:xfrm>
          <a:prstGeom prst="rect">
            <a:avLst/>
          </a:prstGeom>
          <a:noFill/>
        </p:spPr>
        <p:txBody>
          <a:bodyPr wrap="square" rtlCol="0">
            <a:spAutoFit/>
          </a:bodyPr>
          <a:lstStyle/>
          <a:p>
            <a:r>
              <a:rPr lang="en-US" sz="4400" dirty="0">
                <a:solidFill>
                  <a:schemeClr val="bg1"/>
                </a:solidFill>
                <a:latin typeface="Bernard MT Condensed" panose="02050806060905020404" pitchFamily="18" charset="0"/>
              </a:rPr>
              <a:t>Project Workflow</a:t>
            </a:r>
          </a:p>
        </p:txBody>
      </p:sp>
      <p:sp>
        <p:nvSpPr>
          <p:cNvPr id="10" name="Freeform: Shape 9">
            <a:extLst>
              <a:ext uri="{FF2B5EF4-FFF2-40B4-BE49-F238E27FC236}">
                <a16:creationId xmlns:a16="http://schemas.microsoft.com/office/drawing/2014/main" id="{70F5734C-DEA5-4B9A-A28D-A6DEB8F6062F}"/>
              </a:ext>
            </a:extLst>
          </p:cNvPr>
          <p:cNvSpPr>
            <a:spLocks noChangeAspect="1"/>
          </p:cNvSpPr>
          <p:nvPr/>
        </p:nvSpPr>
        <p:spPr>
          <a:xfrm>
            <a:off x="1090923" y="2502740"/>
            <a:ext cx="2477417" cy="1171074"/>
          </a:xfrm>
          <a:custGeom>
            <a:avLst/>
            <a:gdLst>
              <a:gd name="connsiteX0" fmla="*/ 868680 w 1737360"/>
              <a:gd name="connsiteY0" fmla="*/ 0 h 890016"/>
              <a:gd name="connsiteX1" fmla="*/ 1737360 w 1737360"/>
              <a:gd name="connsiteY1" fmla="*/ 868680 h 890016"/>
              <a:gd name="connsiteX2" fmla="*/ 1735209 w 1737360"/>
              <a:gd name="connsiteY2" fmla="*/ 890016 h 890016"/>
              <a:gd name="connsiteX3" fmla="*/ 1689489 w 1737360"/>
              <a:gd name="connsiteY3" fmla="*/ 890016 h 890016"/>
              <a:gd name="connsiteX4" fmla="*/ 1691640 w 1737360"/>
              <a:gd name="connsiteY4" fmla="*/ 868680 h 890016"/>
              <a:gd name="connsiteX5" fmla="*/ 868680 w 1737360"/>
              <a:gd name="connsiteY5" fmla="*/ 45720 h 890016"/>
              <a:gd name="connsiteX6" fmla="*/ 45720 w 1737360"/>
              <a:gd name="connsiteY6" fmla="*/ 868680 h 890016"/>
              <a:gd name="connsiteX7" fmla="*/ 47871 w 1737360"/>
              <a:gd name="connsiteY7" fmla="*/ 890016 h 890016"/>
              <a:gd name="connsiteX8" fmla="*/ 2151 w 1737360"/>
              <a:gd name="connsiteY8" fmla="*/ 890016 h 890016"/>
              <a:gd name="connsiteX9" fmla="*/ 0 w 1737360"/>
              <a:gd name="connsiteY9" fmla="*/ 868680 h 890016"/>
              <a:gd name="connsiteX10" fmla="*/ 868680 w 1737360"/>
              <a:gd name="connsiteY10"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7360" h="890016">
                <a:moveTo>
                  <a:pt x="868680" y="0"/>
                </a:moveTo>
                <a:cubicBezTo>
                  <a:pt x="1348439" y="0"/>
                  <a:pt x="1737360" y="388921"/>
                  <a:pt x="1737360" y="868680"/>
                </a:cubicBezTo>
                <a:lnTo>
                  <a:pt x="1735209" y="890016"/>
                </a:lnTo>
                <a:lnTo>
                  <a:pt x="1689489" y="890016"/>
                </a:lnTo>
                <a:lnTo>
                  <a:pt x="1691640" y="868680"/>
                </a:lnTo>
                <a:cubicBezTo>
                  <a:pt x="1691640" y="414172"/>
                  <a:pt x="1323188" y="45720"/>
                  <a:pt x="868680" y="45720"/>
                </a:cubicBezTo>
                <a:cubicBezTo>
                  <a:pt x="414172" y="45720"/>
                  <a:pt x="45720" y="414172"/>
                  <a:pt x="45720" y="868680"/>
                </a:cubicBezTo>
                <a:lnTo>
                  <a:pt x="47871" y="890016"/>
                </a:lnTo>
                <a:lnTo>
                  <a:pt x="2151" y="890016"/>
                </a:lnTo>
                <a:lnTo>
                  <a:pt x="0" y="868680"/>
                </a:lnTo>
                <a:cubicBezTo>
                  <a:pt x="0" y="388921"/>
                  <a:pt x="388921" y="0"/>
                  <a:pt x="868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5373C631-E920-49DD-BB75-79AD173CD554}"/>
              </a:ext>
            </a:extLst>
          </p:cNvPr>
          <p:cNvSpPr>
            <a:spLocks noChangeAspect="1"/>
          </p:cNvSpPr>
          <p:nvPr/>
        </p:nvSpPr>
        <p:spPr>
          <a:xfrm>
            <a:off x="6016084" y="2460726"/>
            <a:ext cx="2569489" cy="1198444"/>
          </a:xfrm>
          <a:custGeom>
            <a:avLst/>
            <a:gdLst>
              <a:gd name="connsiteX0" fmla="*/ 868680 w 1737360"/>
              <a:gd name="connsiteY0" fmla="*/ 0 h 890016"/>
              <a:gd name="connsiteX1" fmla="*/ 1737360 w 1737360"/>
              <a:gd name="connsiteY1" fmla="*/ 868680 h 890016"/>
              <a:gd name="connsiteX2" fmla="*/ 1735209 w 1737360"/>
              <a:gd name="connsiteY2" fmla="*/ 890016 h 890016"/>
              <a:gd name="connsiteX3" fmla="*/ 1689489 w 1737360"/>
              <a:gd name="connsiteY3" fmla="*/ 890016 h 890016"/>
              <a:gd name="connsiteX4" fmla="*/ 1691640 w 1737360"/>
              <a:gd name="connsiteY4" fmla="*/ 868680 h 890016"/>
              <a:gd name="connsiteX5" fmla="*/ 868680 w 1737360"/>
              <a:gd name="connsiteY5" fmla="*/ 45720 h 890016"/>
              <a:gd name="connsiteX6" fmla="*/ 45720 w 1737360"/>
              <a:gd name="connsiteY6" fmla="*/ 868680 h 890016"/>
              <a:gd name="connsiteX7" fmla="*/ 47871 w 1737360"/>
              <a:gd name="connsiteY7" fmla="*/ 890016 h 890016"/>
              <a:gd name="connsiteX8" fmla="*/ 2151 w 1737360"/>
              <a:gd name="connsiteY8" fmla="*/ 890016 h 890016"/>
              <a:gd name="connsiteX9" fmla="*/ 0 w 1737360"/>
              <a:gd name="connsiteY9" fmla="*/ 868680 h 890016"/>
              <a:gd name="connsiteX10" fmla="*/ 868680 w 1737360"/>
              <a:gd name="connsiteY10"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7360" h="890016">
                <a:moveTo>
                  <a:pt x="868680" y="0"/>
                </a:moveTo>
                <a:cubicBezTo>
                  <a:pt x="1348439" y="0"/>
                  <a:pt x="1737360" y="388921"/>
                  <a:pt x="1737360" y="868680"/>
                </a:cubicBezTo>
                <a:lnTo>
                  <a:pt x="1735209" y="890016"/>
                </a:lnTo>
                <a:lnTo>
                  <a:pt x="1689489" y="890016"/>
                </a:lnTo>
                <a:lnTo>
                  <a:pt x="1691640" y="868680"/>
                </a:lnTo>
                <a:cubicBezTo>
                  <a:pt x="1691640" y="414172"/>
                  <a:pt x="1323188" y="45720"/>
                  <a:pt x="868680" y="45720"/>
                </a:cubicBezTo>
                <a:cubicBezTo>
                  <a:pt x="414172" y="45720"/>
                  <a:pt x="45720" y="414172"/>
                  <a:pt x="45720" y="868680"/>
                </a:cubicBezTo>
                <a:lnTo>
                  <a:pt x="47871" y="890016"/>
                </a:lnTo>
                <a:lnTo>
                  <a:pt x="2151" y="890016"/>
                </a:lnTo>
                <a:lnTo>
                  <a:pt x="0" y="868680"/>
                </a:lnTo>
                <a:cubicBezTo>
                  <a:pt x="0" y="388921"/>
                  <a:pt x="388921" y="0"/>
                  <a:pt x="868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CD04B8E8-8526-4740-AB64-959BD9A1CA52}"/>
              </a:ext>
            </a:extLst>
          </p:cNvPr>
          <p:cNvSpPr>
            <a:spLocks noChangeAspect="1"/>
          </p:cNvSpPr>
          <p:nvPr/>
        </p:nvSpPr>
        <p:spPr>
          <a:xfrm rot="10800000">
            <a:off x="3497959" y="3699347"/>
            <a:ext cx="2570610" cy="1004473"/>
          </a:xfrm>
          <a:custGeom>
            <a:avLst/>
            <a:gdLst>
              <a:gd name="connsiteX0" fmla="*/ 868680 w 1737360"/>
              <a:gd name="connsiteY0" fmla="*/ 0 h 890016"/>
              <a:gd name="connsiteX1" fmla="*/ 1737360 w 1737360"/>
              <a:gd name="connsiteY1" fmla="*/ 868680 h 890016"/>
              <a:gd name="connsiteX2" fmla="*/ 1735209 w 1737360"/>
              <a:gd name="connsiteY2" fmla="*/ 890016 h 890016"/>
              <a:gd name="connsiteX3" fmla="*/ 1689489 w 1737360"/>
              <a:gd name="connsiteY3" fmla="*/ 890016 h 890016"/>
              <a:gd name="connsiteX4" fmla="*/ 1691640 w 1737360"/>
              <a:gd name="connsiteY4" fmla="*/ 868680 h 890016"/>
              <a:gd name="connsiteX5" fmla="*/ 868680 w 1737360"/>
              <a:gd name="connsiteY5" fmla="*/ 45720 h 890016"/>
              <a:gd name="connsiteX6" fmla="*/ 45720 w 1737360"/>
              <a:gd name="connsiteY6" fmla="*/ 868680 h 890016"/>
              <a:gd name="connsiteX7" fmla="*/ 47871 w 1737360"/>
              <a:gd name="connsiteY7" fmla="*/ 890016 h 890016"/>
              <a:gd name="connsiteX8" fmla="*/ 2151 w 1737360"/>
              <a:gd name="connsiteY8" fmla="*/ 890016 h 890016"/>
              <a:gd name="connsiteX9" fmla="*/ 0 w 1737360"/>
              <a:gd name="connsiteY9" fmla="*/ 868680 h 890016"/>
              <a:gd name="connsiteX10" fmla="*/ 868680 w 1737360"/>
              <a:gd name="connsiteY10"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7360" h="890016">
                <a:moveTo>
                  <a:pt x="868680" y="0"/>
                </a:moveTo>
                <a:cubicBezTo>
                  <a:pt x="1348439" y="0"/>
                  <a:pt x="1737360" y="388921"/>
                  <a:pt x="1737360" y="868680"/>
                </a:cubicBezTo>
                <a:lnTo>
                  <a:pt x="1735209" y="890016"/>
                </a:lnTo>
                <a:lnTo>
                  <a:pt x="1689489" y="890016"/>
                </a:lnTo>
                <a:lnTo>
                  <a:pt x="1691640" y="868680"/>
                </a:lnTo>
                <a:cubicBezTo>
                  <a:pt x="1691640" y="414172"/>
                  <a:pt x="1323188" y="45720"/>
                  <a:pt x="868680" y="45720"/>
                </a:cubicBezTo>
                <a:cubicBezTo>
                  <a:pt x="414172" y="45720"/>
                  <a:pt x="45720" y="414172"/>
                  <a:pt x="45720" y="868680"/>
                </a:cubicBezTo>
                <a:lnTo>
                  <a:pt x="47871" y="890016"/>
                </a:lnTo>
                <a:lnTo>
                  <a:pt x="2151" y="890016"/>
                </a:lnTo>
                <a:lnTo>
                  <a:pt x="0" y="868680"/>
                </a:lnTo>
                <a:cubicBezTo>
                  <a:pt x="0" y="388921"/>
                  <a:pt x="388921" y="0"/>
                  <a:pt x="868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780C503E-2388-45E2-90B0-76BDAE2F272D}"/>
              </a:ext>
            </a:extLst>
          </p:cNvPr>
          <p:cNvSpPr>
            <a:spLocks noChangeAspect="1"/>
          </p:cNvSpPr>
          <p:nvPr/>
        </p:nvSpPr>
        <p:spPr>
          <a:xfrm rot="10800000">
            <a:off x="8516313" y="3649459"/>
            <a:ext cx="2475366" cy="1054362"/>
          </a:xfrm>
          <a:custGeom>
            <a:avLst/>
            <a:gdLst>
              <a:gd name="connsiteX0" fmla="*/ 868680 w 1737360"/>
              <a:gd name="connsiteY0" fmla="*/ 0 h 890016"/>
              <a:gd name="connsiteX1" fmla="*/ 1737360 w 1737360"/>
              <a:gd name="connsiteY1" fmla="*/ 868680 h 890016"/>
              <a:gd name="connsiteX2" fmla="*/ 1735209 w 1737360"/>
              <a:gd name="connsiteY2" fmla="*/ 890016 h 890016"/>
              <a:gd name="connsiteX3" fmla="*/ 1689489 w 1737360"/>
              <a:gd name="connsiteY3" fmla="*/ 890016 h 890016"/>
              <a:gd name="connsiteX4" fmla="*/ 1691640 w 1737360"/>
              <a:gd name="connsiteY4" fmla="*/ 868680 h 890016"/>
              <a:gd name="connsiteX5" fmla="*/ 868680 w 1737360"/>
              <a:gd name="connsiteY5" fmla="*/ 45720 h 890016"/>
              <a:gd name="connsiteX6" fmla="*/ 45720 w 1737360"/>
              <a:gd name="connsiteY6" fmla="*/ 868680 h 890016"/>
              <a:gd name="connsiteX7" fmla="*/ 47871 w 1737360"/>
              <a:gd name="connsiteY7" fmla="*/ 890016 h 890016"/>
              <a:gd name="connsiteX8" fmla="*/ 2151 w 1737360"/>
              <a:gd name="connsiteY8" fmla="*/ 890016 h 890016"/>
              <a:gd name="connsiteX9" fmla="*/ 0 w 1737360"/>
              <a:gd name="connsiteY9" fmla="*/ 868680 h 890016"/>
              <a:gd name="connsiteX10" fmla="*/ 868680 w 1737360"/>
              <a:gd name="connsiteY10" fmla="*/ 0 h 89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7360" h="890016">
                <a:moveTo>
                  <a:pt x="868680" y="0"/>
                </a:moveTo>
                <a:cubicBezTo>
                  <a:pt x="1348439" y="0"/>
                  <a:pt x="1737360" y="388921"/>
                  <a:pt x="1737360" y="868680"/>
                </a:cubicBezTo>
                <a:lnTo>
                  <a:pt x="1735209" y="890016"/>
                </a:lnTo>
                <a:lnTo>
                  <a:pt x="1689489" y="890016"/>
                </a:lnTo>
                <a:lnTo>
                  <a:pt x="1691640" y="868680"/>
                </a:lnTo>
                <a:cubicBezTo>
                  <a:pt x="1691640" y="414172"/>
                  <a:pt x="1323188" y="45720"/>
                  <a:pt x="868680" y="45720"/>
                </a:cubicBezTo>
                <a:cubicBezTo>
                  <a:pt x="414172" y="45720"/>
                  <a:pt x="45720" y="414172"/>
                  <a:pt x="45720" y="868680"/>
                </a:cubicBezTo>
                <a:lnTo>
                  <a:pt x="47871" y="890016"/>
                </a:lnTo>
                <a:lnTo>
                  <a:pt x="2151" y="890016"/>
                </a:lnTo>
                <a:lnTo>
                  <a:pt x="0" y="868680"/>
                </a:lnTo>
                <a:cubicBezTo>
                  <a:pt x="0" y="388921"/>
                  <a:pt x="388921" y="0"/>
                  <a:pt x="868680"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463A0762-6558-4CEC-B5A9-BBDF5AC977CC}"/>
              </a:ext>
            </a:extLst>
          </p:cNvPr>
          <p:cNvCxnSpPr>
            <a:cxnSpLocks/>
          </p:cNvCxnSpPr>
          <p:nvPr/>
        </p:nvCxnSpPr>
        <p:spPr>
          <a:xfrm>
            <a:off x="969184" y="3672854"/>
            <a:ext cx="10244666" cy="0"/>
          </a:xfrm>
          <a:prstGeom prst="line">
            <a:avLst/>
          </a:prstGeom>
          <a:ln w="44450">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9AEB77D-4814-49B8-98DA-BEFA34424648}"/>
              </a:ext>
            </a:extLst>
          </p:cNvPr>
          <p:cNvSpPr>
            <a:spLocks/>
          </p:cNvSpPr>
          <p:nvPr/>
        </p:nvSpPr>
        <p:spPr>
          <a:xfrm>
            <a:off x="1380042" y="2682460"/>
            <a:ext cx="1828800" cy="1828800"/>
          </a:xfrm>
          <a:prstGeom prst="ellipse">
            <a:avLst/>
          </a:prstGeom>
          <a:solidFill>
            <a:srgbClr val="CE8E40"/>
          </a:solidFill>
          <a:ln w="6350">
            <a:solidFill>
              <a:schemeClr val="bg1">
                <a:alpha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Data Collection</a:t>
            </a:r>
          </a:p>
        </p:txBody>
      </p:sp>
      <p:sp>
        <p:nvSpPr>
          <p:cNvPr id="18" name="Isosceles Triangle 17">
            <a:extLst>
              <a:ext uri="{FF2B5EF4-FFF2-40B4-BE49-F238E27FC236}">
                <a16:creationId xmlns:a16="http://schemas.microsoft.com/office/drawing/2014/main" id="{034D2B52-D3BE-4D91-A099-3132633840FA}"/>
              </a:ext>
            </a:extLst>
          </p:cNvPr>
          <p:cNvSpPr/>
          <p:nvPr/>
        </p:nvSpPr>
        <p:spPr>
          <a:xfrm rot="10800000" flipH="1">
            <a:off x="2136162" y="4542691"/>
            <a:ext cx="275849" cy="250577"/>
          </a:xfrm>
          <a:prstGeom prst="triangle">
            <a:avLst/>
          </a:prstGeom>
          <a:solidFill>
            <a:srgbClr val="CE8E40"/>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77C3C9B1-7038-4D30-AFE3-303C9D4E28F4}"/>
              </a:ext>
            </a:extLst>
          </p:cNvPr>
          <p:cNvSpPr txBox="1"/>
          <p:nvPr/>
        </p:nvSpPr>
        <p:spPr>
          <a:xfrm>
            <a:off x="1009820" y="4824699"/>
            <a:ext cx="3311167"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andara" panose="020E0502030303020204" pitchFamily="34" charset="0"/>
              </a:rPr>
              <a:t>Where: Subreddit</a:t>
            </a:r>
          </a:p>
          <a:p>
            <a:pPr marL="285750" indent="-285750">
              <a:buFont typeface="Arial" panose="020B0604020202020204" pitchFamily="34" charset="0"/>
              <a:buChar char="•"/>
            </a:pPr>
            <a:r>
              <a:rPr lang="en-US" dirty="0">
                <a:solidFill>
                  <a:schemeClr val="bg1"/>
                </a:solidFill>
                <a:latin typeface="Candara" panose="020E0502030303020204" pitchFamily="34" charset="0"/>
              </a:rPr>
              <a:t>ID: League of Legends</a:t>
            </a:r>
          </a:p>
          <a:p>
            <a:pPr marL="285750" indent="-285750">
              <a:buFont typeface="Arial" panose="020B0604020202020204" pitchFamily="34" charset="0"/>
              <a:buChar char="•"/>
            </a:pPr>
            <a:r>
              <a:rPr lang="en-US" dirty="0">
                <a:solidFill>
                  <a:schemeClr val="bg1"/>
                </a:solidFill>
                <a:latin typeface="Candara" panose="020E0502030303020204" pitchFamily="34" charset="0"/>
              </a:rPr>
              <a:t>Method: Pushshift.io API</a:t>
            </a:r>
          </a:p>
          <a:p>
            <a:pPr marL="285750" indent="-285750">
              <a:buFont typeface="Arial" panose="020B0604020202020204" pitchFamily="34" charset="0"/>
              <a:buChar char="•"/>
            </a:pPr>
            <a:r>
              <a:rPr lang="en-US" dirty="0">
                <a:solidFill>
                  <a:schemeClr val="bg1"/>
                </a:solidFill>
                <a:latin typeface="Candara" panose="020E0502030303020204" pitchFamily="34" charset="0"/>
              </a:rPr>
              <a:t>Range: 7/1/18 – 6/30/19</a:t>
            </a:r>
          </a:p>
          <a:p>
            <a:pPr marL="285750" indent="-285750">
              <a:buFont typeface="Arial" panose="020B0604020202020204" pitchFamily="34" charset="0"/>
              <a:buChar char="•"/>
            </a:pPr>
            <a:r>
              <a:rPr lang="en-US" dirty="0">
                <a:solidFill>
                  <a:schemeClr val="bg1"/>
                </a:solidFill>
                <a:latin typeface="Candara" panose="020E0502030303020204" pitchFamily="34" charset="0"/>
              </a:rPr>
              <a:t>Data: 6.7 millions Comments</a:t>
            </a:r>
          </a:p>
          <a:p>
            <a:pPr algn="ctr"/>
            <a:endParaRPr lang="en-US" dirty="0">
              <a:solidFill>
                <a:schemeClr val="bg1"/>
              </a:solidFill>
              <a:latin typeface="Candara" panose="020E0502030303020204" pitchFamily="34" charset="0"/>
            </a:endParaRPr>
          </a:p>
        </p:txBody>
      </p:sp>
      <p:sp>
        <p:nvSpPr>
          <p:cNvPr id="20" name="TextBox 19">
            <a:extLst>
              <a:ext uri="{FF2B5EF4-FFF2-40B4-BE49-F238E27FC236}">
                <a16:creationId xmlns:a16="http://schemas.microsoft.com/office/drawing/2014/main" id="{C865325E-B793-4275-B1B7-788FAD67BADA}"/>
              </a:ext>
            </a:extLst>
          </p:cNvPr>
          <p:cNvSpPr txBox="1"/>
          <p:nvPr/>
        </p:nvSpPr>
        <p:spPr>
          <a:xfrm>
            <a:off x="6236114" y="4850742"/>
            <a:ext cx="30875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andara" panose="020E0502030303020204" pitchFamily="34" charset="0"/>
              </a:rPr>
              <a:t>Tool: CorEx</a:t>
            </a:r>
          </a:p>
          <a:p>
            <a:pPr marL="285750" indent="-285750">
              <a:buFont typeface="Arial" panose="020B0604020202020204" pitchFamily="34" charset="0"/>
              <a:buChar char="•"/>
            </a:pPr>
            <a:r>
              <a:rPr lang="en-US" dirty="0">
                <a:solidFill>
                  <a:schemeClr val="bg1"/>
                </a:solidFill>
                <a:latin typeface="Candara" panose="020E0502030303020204" pitchFamily="34" charset="0"/>
              </a:rPr>
              <a:t>Unsupervised</a:t>
            </a:r>
          </a:p>
          <a:p>
            <a:pPr marL="285750" indent="-285750">
              <a:buFont typeface="Arial" panose="020B0604020202020204" pitchFamily="34" charset="0"/>
              <a:buChar char="•"/>
            </a:pPr>
            <a:r>
              <a:rPr lang="en-US" dirty="0">
                <a:solidFill>
                  <a:schemeClr val="bg1"/>
                </a:solidFill>
                <a:latin typeface="Candara" panose="020E0502030303020204" pitchFamily="34" charset="0"/>
              </a:rPr>
              <a:t>Semi-Supervised</a:t>
            </a:r>
          </a:p>
          <a:p>
            <a:pPr marL="285750" indent="-285750">
              <a:buFont typeface="Arial" panose="020B0604020202020204" pitchFamily="34" charset="0"/>
              <a:buChar char="•"/>
            </a:pPr>
            <a:r>
              <a:rPr lang="en-US" dirty="0">
                <a:solidFill>
                  <a:schemeClr val="bg1"/>
                </a:solidFill>
                <a:latin typeface="Candara" panose="020E0502030303020204" pitchFamily="34" charset="0"/>
              </a:rPr>
              <a:t>Input: 1 million Comments</a:t>
            </a:r>
          </a:p>
        </p:txBody>
      </p:sp>
      <p:sp>
        <p:nvSpPr>
          <p:cNvPr id="21" name="Isosceles Triangle 20">
            <a:extLst>
              <a:ext uri="{FF2B5EF4-FFF2-40B4-BE49-F238E27FC236}">
                <a16:creationId xmlns:a16="http://schemas.microsoft.com/office/drawing/2014/main" id="{796C4AD6-4DB1-4D2A-AFDA-2D4D60032598}"/>
              </a:ext>
            </a:extLst>
          </p:cNvPr>
          <p:cNvSpPr/>
          <p:nvPr/>
        </p:nvSpPr>
        <p:spPr>
          <a:xfrm rot="10800000">
            <a:off x="7163668" y="4543841"/>
            <a:ext cx="274320" cy="274320"/>
          </a:xfrm>
          <a:prstGeom prst="triangle">
            <a:avLst/>
          </a:prstGeom>
          <a:solidFill>
            <a:srgbClr val="E0462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6D2FF01-792D-416B-BC27-67F69301C950}"/>
              </a:ext>
            </a:extLst>
          </p:cNvPr>
          <p:cNvSpPr>
            <a:spLocks/>
          </p:cNvSpPr>
          <p:nvPr/>
        </p:nvSpPr>
        <p:spPr>
          <a:xfrm>
            <a:off x="6386429" y="2682460"/>
            <a:ext cx="1828800" cy="1828800"/>
          </a:xfrm>
          <a:prstGeom prst="ellipse">
            <a:avLst/>
          </a:prstGeom>
          <a:solidFill>
            <a:srgbClr val="E04621"/>
          </a:solidFill>
          <a:ln w="6350">
            <a:solidFill>
              <a:schemeClr val="bg1">
                <a:alpha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Topic Modeling </a:t>
            </a:r>
          </a:p>
        </p:txBody>
      </p:sp>
      <p:sp>
        <p:nvSpPr>
          <p:cNvPr id="27" name="Oval 26">
            <a:extLst>
              <a:ext uri="{FF2B5EF4-FFF2-40B4-BE49-F238E27FC236}">
                <a16:creationId xmlns:a16="http://schemas.microsoft.com/office/drawing/2014/main" id="{1191F35E-013E-454F-BC3C-FB5F2AFD860C}"/>
              </a:ext>
            </a:extLst>
          </p:cNvPr>
          <p:cNvSpPr>
            <a:spLocks/>
          </p:cNvSpPr>
          <p:nvPr/>
        </p:nvSpPr>
        <p:spPr>
          <a:xfrm>
            <a:off x="3906199" y="2682460"/>
            <a:ext cx="1828800" cy="1828800"/>
          </a:xfrm>
          <a:prstGeom prst="ellipse">
            <a:avLst/>
          </a:prstGeom>
          <a:solidFill>
            <a:srgbClr val="E76C0F"/>
          </a:solidFill>
          <a:ln w="6350">
            <a:solidFill>
              <a:schemeClr val="bg1">
                <a:alpha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000" dirty="0"/>
              <a:t>EDA </a:t>
            </a:r>
          </a:p>
          <a:p>
            <a:pPr algn="ctr"/>
            <a:r>
              <a:rPr lang="en-US" sz="2000" dirty="0"/>
              <a:t>Text </a:t>
            </a:r>
          </a:p>
          <a:p>
            <a:pPr algn="ctr"/>
            <a:r>
              <a:rPr lang="en-US" sz="2000" dirty="0"/>
              <a:t>Preprocessing</a:t>
            </a:r>
          </a:p>
        </p:txBody>
      </p:sp>
      <p:sp>
        <p:nvSpPr>
          <p:cNvPr id="31" name="Oval 30">
            <a:extLst>
              <a:ext uri="{FF2B5EF4-FFF2-40B4-BE49-F238E27FC236}">
                <a16:creationId xmlns:a16="http://schemas.microsoft.com/office/drawing/2014/main" id="{ACB3198D-CE21-4C5E-8C97-A81B00DE3F4F}"/>
              </a:ext>
            </a:extLst>
          </p:cNvPr>
          <p:cNvSpPr>
            <a:spLocks/>
          </p:cNvSpPr>
          <p:nvPr/>
        </p:nvSpPr>
        <p:spPr>
          <a:xfrm>
            <a:off x="8866659" y="2682460"/>
            <a:ext cx="1828800" cy="1828800"/>
          </a:xfrm>
          <a:prstGeom prst="ellipse">
            <a:avLst/>
          </a:prstGeom>
          <a:solidFill>
            <a:srgbClr val="CF3510"/>
          </a:solidFill>
          <a:ln w="6350">
            <a:solidFill>
              <a:schemeClr val="bg1">
                <a:alpha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000" dirty="0"/>
              <a:t>Finding</a:t>
            </a:r>
          </a:p>
          <a:p>
            <a:pPr algn="ctr"/>
            <a:r>
              <a:rPr lang="en-US" sz="2000" dirty="0"/>
              <a:t> and </a:t>
            </a:r>
          </a:p>
          <a:p>
            <a:pPr algn="ctr"/>
            <a:r>
              <a:rPr lang="en-US" sz="2000" dirty="0"/>
              <a:t>Application</a:t>
            </a:r>
          </a:p>
        </p:txBody>
      </p:sp>
      <p:sp>
        <p:nvSpPr>
          <p:cNvPr id="35" name="Isosceles Triangle 34">
            <a:extLst>
              <a:ext uri="{FF2B5EF4-FFF2-40B4-BE49-F238E27FC236}">
                <a16:creationId xmlns:a16="http://schemas.microsoft.com/office/drawing/2014/main" id="{03F6EA96-A007-40DF-804C-863B6C971B93}"/>
              </a:ext>
            </a:extLst>
          </p:cNvPr>
          <p:cNvSpPr/>
          <p:nvPr/>
        </p:nvSpPr>
        <p:spPr>
          <a:xfrm>
            <a:off x="4683438" y="2347376"/>
            <a:ext cx="274320" cy="274320"/>
          </a:xfrm>
          <a:prstGeom prst="triangle">
            <a:avLst/>
          </a:prstGeom>
          <a:solidFill>
            <a:srgbClr val="E76C0F"/>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83F5ED71-2EEC-456F-8775-69A8B1B04058}"/>
              </a:ext>
            </a:extLst>
          </p:cNvPr>
          <p:cNvSpPr txBox="1"/>
          <p:nvPr/>
        </p:nvSpPr>
        <p:spPr>
          <a:xfrm>
            <a:off x="3497958" y="1198431"/>
            <a:ext cx="2947681"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andara" panose="020E0502030303020204" pitchFamily="34" charset="0"/>
              </a:rPr>
              <a:t>Tool: CountVectorizer</a:t>
            </a:r>
          </a:p>
          <a:p>
            <a:pPr marL="285750" indent="-285750">
              <a:buFont typeface="Arial" panose="020B0604020202020204" pitchFamily="34" charset="0"/>
              <a:buChar char="•"/>
            </a:pPr>
            <a:r>
              <a:rPr lang="en-US" dirty="0">
                <a:solidFill>
                  <a:schemeClr val="bg1"/>
                </a:solidFill>
                <a:latin typeface="Candara" panose="020E0502030303020204" pitchFamily="34" charset="0"/>
              </a:rPr>
              <a:t>Stop words: 400+</a:t>
            </a:r>
          </a:p>
          <a:p>
            <a:pPr marL="285750" indent="-285750">
              <a:buFont typeface="Arial" panose="020B0604020202020204" pitchFamily="34" charset="0"/>
              <a:buChar char="•"/>
            </a:pPr>
            <a:r>
              <a:rPr lang="en-US" dirty="0">
                <a:solidFill>
                  <a:schemeClr val="bg1"/>
                </a:solidFill>
                <a:latin typeface="Candara" panose="020E0502030303020204" pitchFamily="34" charset="0"/>
              </a:rPr>
              <a:t>Token: 2grams</a:t>
            </a:r>
          </a:p>
          <a:p>
            <a:pPr marL="285750" indent="-285750">
              <a:buFont typeface="Arial" panose="020B0604020202020204" pitchFamily="34" charset="0"/>
              <a:buChar char="•"/>
            </a:pPr>
            <a:r>
              <a:rPr lang="en-US" dirty="0">
                <a:solidFill>
                  <a:schemeClr val="bg1"/>
                </a:solidFill>
                <a:latin typeface="Candara" panose="020E0502030303020204" pitchFamily="34" charset="0"/>
              </a:rPr>
              <a:t>Max Features = 40,000</a:t>
            </a:r>
          </a:p>
        </p:txBody>
      </p:sp>
      <p:sp>
        <p:nvSpPr>
          <p:cNvPr id="37" name="Isosceles Triangle 36">
            <a:extLst>
              <a:ext uri="{FF2B5EF4-FFF2-40B4-BE49-F238E27FC236}">
                <a16:creationId xmlns:a16="http://schemas.microsoft.com/office/drawing/2014/main" id="{3F299AF7-E92A-4CA6-B004-D71E18C19495}"/>
              </a:ext>
            </a:extLst>
          </p:cNvPr>
          <p:cNvSpPr/>
          <p:nvPr/>
        </p:nvSpPr>
        <p:spPr>
          <a:xfrm>
            <a:off x="9616836" y="2356279"/>
            <a:ext cx="274320" cy="274320"/>
          </a:xfrm>
          <a:prstGeom prst="triangle">
            <a:avLst/>
          </a:prstGeom>
          <a:solidFill>
            <a:srgbClr val="CF3510"/>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8E2CF987-341A-4106-A703-F71A044A6EFC}"/>
              </a:ext>
            </a:extLst>
          </p:cNvPr>
          <p:cNvSpPr txBox="1"/>
          <p:nvPr/>
        </p:nvSpPr>
        <p:spPr>
          <a:xfrm>
            <a:off x="8465779" y="1229574"/>
            <a:ext cx="2355836"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andara" panose="020E0502030303020204" pitchFamily="34" charset="0"/>
              </a:rPr>
              <a:t>Finding from topic modeling</a:t>
            </a:r>
          </a:p>
          <a:p>
            <a:pPr marL="285750" indent="-285750">
              <a:buFont typeface="Arial" panose="020B0604020202020204" pitchFamily="34" charset="0"/>
              <a:buChar char="•"/>
            </a:pPr>
            <a:r>
              <a:rPr lang="en-US" dirty="0">
                <a:solidFill>
                  <a:schemeClr val="bg1"/>
                </a:solidFill>
                <a:latin typeface="Candara" panose="020E0502030303020204" pitchFamily="34" charset="0"/>
              </a:rPr>
              <a:t>Flask App</a:t>
            </a:r>
          </a:p>
        </p:txBody>
      </p:sp>
    </p:spTree>
    <p:extLst>
      <p:ext uri="{BB962C8B-B14F-4D97-AF65-F5344CB8AC3E}">
        <p14:creationId xmlns:p14="http://schemas.microsoft.com/office/powerpoint/2010/main" val="52622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47"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anim calcmode="lin" valueType="num">
                                      <p:cBhvr>
                                        <p:cTn id="18" dur="500" fill="hold"/>
                                        <p:tgtEl>
                                          <p:spTgt spid="19"/>
                                        </p:tgtEl>
                                        <p:attrNameLst>
                                          <p:attrName>ppt_x</p:attrName>
                                        </p:attrNameLst>
                                      </p:cBhvr>
                                      <p:tavLst>
                                        <p:tav tm="0">
                                          <p:val>
                                            <p:strVal val="#ppt_x"/>
                                          </p:val>
                                        </p:tav>
                                        <p:tav tm="100000">
                                          <p:val>
                                            <p:strVal val="#ppt_x"/>
                                          </p:val>
                                        </p:tav>
                                      </p:tavLst>
                                    </p:anim>
                                    <p:anim calcmode="lin" valueType="num">
                                      <p:cBhvr>
                                        <p:cTn id="1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ppt_w</p:attrName>
                                        </p:attrNameLst>
                                      </p:cBhvr>
                                      <p:tavLst>
                                        <p:tav tm="0">
                                          <p:val>
                                            <p:fltVal val="0"/>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animEffect transition="in" filter="fade">
                                      <p:cBhvr>
                                        <p:cTn id="26" dur="500"/>
                                        <p:tgtEl>
                                          <p:spTgt spid="27"/>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anim calcmode="lin" valueType="num">
                                      <p:cBhvr>
                                        <p:cTn id="30" dur="500" fill="hold"/>
                                        <p:tgtEl>
                                          <p:spTgt spid="35"/>
                                        </p:tgtEl>
                                        <p:attrNameLst>
                                          <p:attrName>ppt_x</p:attrName>
                                        </p:attrNameLst>
                                      </p:cBhvr>
                                      <p:tavLst>
                                        <p:tav tm="0">
                                          <p:val>
                                            <p:strVal val="#ppt_x"/>
                                          </p:val>
                                        </p:tav>
                                        <p:tav tm="100000">
                                          <p:val>
                                            <p:strVal val="#ppt_x"/>
                                          </p:val>
                                        </p:tav>
                                      </p:tavLst>
                                    </p:anim>
                                    <p:anim calcmode="lin" valueType="num">
                                      <p:cBhvr>
                                        <p:cTn id="31" dur="500" fill="hold"/>
                                        <p:tgtEl>
                                          <p:spTgt spid="3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anim calcmode="lin" valueType="num">
                                      <p:cBhvr>
                                        <p:cTn id="35" dur="500" fill="hold"/>
                                        <p:tgtEl>
                                          <p:spTgt spid="36"/>
                                        </p:tgtEl>
                                        <p:attrNameLst>
                                          <p:attrName>ppt_x</p:attrName>
                                        </p:attrNameLst>
                                      </p:cBhvr>
                                      <p:tavLst>
                                        <p:tav tm="0">
                                          <p:val>
                                            <p:strVal val="#ppt_x"/>
                                          </p:val>
                                        </p:tav>
                                        <p:tav tm="100000">
                                          <p:val>
                                            <p:strVal val="#ppt_x"/>
                                          </p:val>
                                        </p:tav>
                                      </p:tavLst>
                                    </p:anim>
                                    <p:anim calcmode="lin" valueType="num">
                                      <p:cBhvr>
                                        <p:cTn id="36"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par>
                                <p:cTn id="44" presetID="47"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anim calcmode="lin" valueType="num">
                                      <p:cBhvr>
                                        <p:cTn id="47" dur="500" fill="hold"/>
                                        <p:tgtEl>
                                          <p:spTgt spid="21"/>
                                        </p:tgtEl>
                                        <p:attrNameLst>
                                          <p:attrName>ppt_x</p:attrName>
                                        </p:attrNameLst>
                                      </p:cBhvr>
                                      <p:tavLst>
                                        <p:tav tm="0">
                                          <p:val>
                                            <p:strVal val="#ppt_x"/>
                                          </p:val>
                                        </p:tav>
                                        <p:tav tm="100000">
                                          <p:val>
                                            <p:strVal val="#ppt_x"/>
                                          </p:val>
                                        </p:tav>
                                      </p:tavLst>
                                    </p:anim>
                                    <p:anim calcmode="lin" valueType="num">
                                      <p:cBhvr>
                                        <p:cTn id="48" dur="500" fill="hold"/>
                                        <p:tgtEl>
                                          <p:spTgt spid="2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anim calcmode="lin" valueType="num">
                                      <p:cBhvr>
                                        <p:cTn id="52" dur="500" fill="hold"/>
                                        <p:tgtEl>
                                          <p:spTgt spid="20"/>
                                        </p:tgtEl>
                                        <p:attrNameLst>
                                          <p:attrName>ppt_x</p:attrName>
                                        </p:attrNameLst>
                                      </p:cBhvr>
                                      <p:tavLst>
                                        <p:tav tm="0">
                                          <p:val>
                                            <p:strVal val="#ppt_x"/>
                                          </p:val>
                                        </p:tav>
                                        <p:tav tm="100000">
                                          <p:val>
                                            <p:strVal val="#ppt_x"/>
                                          </p:val>
                                        </p:tav>
                                      </p:tavLst>
                                    </p:anim>
                                    <p:anim calcmode="lin" valueType="num">
                                      <p:cBhvr>
                                        <p:cTn id="53"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500" fill="hold"/>
                                        <p:tgtEl>
                                          <p:spTgt spid="31"/>
                                        </p:tgtEl>
                                        <p:attrNameLst>
                                          <p:attrName>ppt_w</p:attrName>
                                        </p:attrNameLst>
                                      </p:cBhvr>
                                      <p:tavLst>
                                        <p:tav tm="0">
                                          <p:val>
                                            <p:fltVal val="0"/>
                                          </p:val>
                                        </p:tav>
                                        <p:tav tm="100000">
                                          <p:val>
                                            <p:strVal val="#ppt_w"/>
                                          </p:val>
                                        </p:tav>
                                      </p:tavLst>
                                    </p:anim>
                                    <p:anim calcmode="lin" valueType="num">
                                      <p:cBhvr>
                                        <p:cTn id="59" dur="500" fill="hold"/>
                                        <p:tgtEl>
                                          <p:spTgt spid="31"/>
                                        </p:tgtEl>
                                        <p:attrNameLst>
                                          <p:attrName>ppt_h</p:attrName>
                                        </p:attrNameLst>
                                      </p:cBhvr>
                                      <p:tavLst>
                                        <p:tav tm="0">
                                          <p:val>
                                            <p:fltVal val="0"/>
                                          </p:val>
                                        </p:tav>
                                        <p:tav tm="100000">
                                          <p:val>
                                            <p:strVal val="#ppt_h"/>
                                          </p:val>
                                        </p:tav>
                                      </p:tavLst>
                                    </p:anim>
                                    <p:animEffect transition="in" filter="fade">
                                      <p:cBhvr>
                                        <p:cTn id="60" dur="500"/>
                                        <p:tgtEl>
                                          <p:spTgt spid="3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anim calcmode="lin" valueType="num">
                                      <p:cBhvr>
                                        <p:cTn id="64" dur="500" fill="hold"/>
                                        <p:tgtEl>
                                          <p:spTgt spid="37"/>
                                        </p:tgtEl>
                                        <p:attrNameLst>
                                          <p:attrName>ppt_x</p:attrName>
                                        </p:attrNameLst>
                                      </p:cBhvr>
                                      <p:tavLst>
                                        <p:tav tm="0">
                                          <p:val>
                                            <p:strVal val="#ppt_x"/>
                                          </p:val>
                                        </p:tav>
                                        <p:tav tm="100000">
                                          <p:val>
                                            <p:strVal val="#ppt_x"/>
                                          </p:val>
                                        </p:tav>
                                      </p:tavLst>
                                    </p:anim>
                                    <p:anim calcmode="lin" valueType="num">
                                      <p:cBhvr>
                                        <p:cTn id="65" dur="500" fill="hold"/>
                                        <p:tgtEl>
                                          <p:spTgt spid="37"/>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anim calcmode="lin" valueType="num">
                                      <p:cBhvr>
                                        <p:cTn id="69" dur="500" fill="hold"/>
                                        <p:tgtEl>
                                          <p:spTgt spid="38"/>
                                        </p:tgtEl>
                                        <p:attrNameLst>
                                          <p:attrName>ppt_x</p:attrName>
                                        </p:attrNameLst>
                                      </p:cBhvr>
                                      <p:tavLst>
                                        <p:tav tm="0">
                                          <p:val>
                                            <p:strVal val="#ppt_x"/>
                                          </p:val>
                                        </p:tav>
                                        <p:tav tm="100000">
                                          <p:val>
                                            <p:strVal val="#ppt_x"/>
                                          </p:val>
                                        </p:tav>
                                      </p:tavLst>
                                    </p:anim>
                                    <p:anim calcmode="lin" valueType="num">
                                      <p:cBhvr>
                                        <p:cTn id="70"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p:bldP spid="20" grpId="0"/>
      <p:bldP spid="21" grpId="0" animBg="1"/>
      <p:bldP spid="23" grpId="0" animBg="1"/>
      <p:bldP spid="27" grpId="0" animBg="1"/>
      <p:bldP spid="31" grpId="0" animBg="1"/>
      <p:bldP spid="35" grpId="0" animBg="1"/>
      <p:bldP spid="36" grpId="0"/>
      <p:bldP spid="37" grpId="0" animBg="1"/>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16DBB7F4-091E-46D1-81ED-B17CE35E1010}"/>
              </a:ext>
            </a:extLst>
          </p:cNvPr>
          <p:cNvSpPr txBox="1"/>
          <p:nvPr/>
        </p:nvSpPr>
        <p:spPr>
          <a:xfrm>
            <a:off x="4921624" y="258228"/>
            <a:ext cx="6897843" cy="769441"/>
          </a:xfrm>
          <a:prstGeom prst="rect">
            <a:avLst/>
          </a:prstGeom>
          <a:noFill/>
        </p:spPr>
        <p:txBody>
          <a:bodyPr wrap="square" rtlCol="0">
            <a:spAutoFit/>
          </a:bodyPr>
          <a:lstStyle/>
          <a:p>
            <a:pPr algn="r"/>
            <a:r>
              <a:rPr lang="en-US" sz="4400" dirty="0">
                <a:solidFill>
                  <a:schemeClr val="bg1"/>
                </a:solidFill>
                <a:latin typeface="Bernard MT Condensed" panose="02050806060905020404" pitchFamily="18" charset="0"/>
              </a:rPr>
              <a:t>LOL Basic – Map and Positions </a:t>
            </a:r>
          </a:p>
        </p:txBody>
      </p:sp>
      <p:pic>
        <p:nvPicPr>
          <p:cNvPr id="2" name="Picture 1">
            <a:extLst>
              <a:ext uri="{FF2B5EF4-FFF2-40B4-BE49-F238E27FC236}">
                <a16:creationId xmlns:a16="http://schemas.microsoft.com/office/drawing/2014/main" id="{855FF5D8-AA8B-3F45-A9A2-0D13445483E0}"/>
              </a:ext>
            </a:extLst>
          </p:cNvPr>
          <p:cNvPicPr>
            <a:picLocks noChangeAspect="1"/>
          </p:cNvPicPr>
          <p:nvPr/>
        </p:nvPicPr>
        <p:blipFill>
          <a:blip r:embed="rId3"/>
          <a:stretch>
            <a:fillRect/>
          </a:stretch>
        </p:blipFill>
        <p:spPr>
          <a:xfrm>
            <a:off x="1435847" y="1027669"/>
            <a:ext cx="8890000" cy="5549900"/>
          </a:xfrm>
          <a:prstGeom prst="rect">
            <a:avLst/>
          </a:prstGeom>
        </p:spPr>
      </p:pic>
    </p:spTree>
    <p:extLst>
      <p:ext uri="{BB962C8B-B14F-4D97-AF65-F5344CB8AC3E}">
        <p14:creationId xmlns:p14="http://schemas.microsoft.com/office/powerpoint/2010/main" val="1016541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668FE6BF-5E8F-46EE-BD07-F6BC07A54776}"/>
              </a:ext>
            </a:extLst>
          </p:cNvPr>
          <p:cNvGrpSpPr/>
          <p:nvPr/>
        </p:nvGrpSpPr>
        <p:grpSpPr>
          <a:xfrm>
            <a:off x="7781716" y="1948629"/>
            <a:ext cx="4216877" cy="733125"/>
            <a:chOff x="3617414" y="5745836"/>
            <a:chExt cx="3888716" cy="1472808"/>
          </a:xfrm>
          <a:effectLst>
            <a:outerShdw blurRad="50800" dist="38100" dir="18900000" algn="bl" rotWithShape="0">
              <a:prstClr val="black">
                <a:alpha val="40000"/>
              </a:prstClr>
            </a:outerShdw>
          </a:effectLst>
          <a:scene3d>
            <a:camera prst="orthographicFront">
              <a:rot lat="0" lon="0" rev="0"/>
            </a:camera>
            <a:lightRig rig="brightRoom" dir="t">
              <a:rot lat="0" lon="0" rev="600000"/>
            </a:lightRig>
          </a:scene3d>
        </p:grpSpPr>
        <p:sp>
          <p:nvSpPr>
            <p:cNvPr id="94" name="Rectangle 93">
              <a:extLst>
                <a:ext uri="{FF2B5EF4-FFF2-40B4-BE49-F238E27FC236}">
                  <a16:creationId xmlns:a16="http://schemas.microsoft.com/office/drawing/2014/main" id="{7462301B-CBB4-4ED2-A7D1-653D2EABB7F4}"/>
                </a:ext>
              </a:extLst>
            </p:cNvPr>
            <p:cNvSpPr/>
            <p:nvPr/>
          </p:nvSpPr>
          <p:spPr>
            <a:xfrm>
              <a:off x="3617414" y="5745836"/>
              <a:ext cx="3723529" cy="895009"/>
            </a:xfrm>
            <a:prstGeom prst="rect">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w="6350">
              <a:noFill/>
            </a:ln>
            <a:effectLst>
              <a:outerShdw blurRad="57785" dist="33020" dir="3180000" algn="ctr">
                <a:srgbClr val="000000">
                  <a:alpha val="30000"/>
                </a:srgbClr>
              </a:outerShdw>
            </a:effectLst>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Bell MT" panose="02020503060305020303" pitchFamily="18" charset="77"/>
                <a:ea typeface="Batang" panose="02030600000101010101" pitchFamily="18" charset="-127"/>
              </a:endParaRPr>
            </a:p>
          </p:txBody>
        </p:sp>
        <p:sp>
          <p:nvSpPr>
            <p:cNvPr id="92" name="TextBox 91">
              <a:extLst>
                <a:ext uri="{FF2B5EF4-FFF2-40B4-BE49-F238E27FC236}">
                  <a16:creationId xmlns:a16="http://schemas.microsoft.com/office/drawing/2014/main" id="{A7A4B38C-69DC-499E-BD6C-BA1BFEE38AC0}"/>
                </a:ext>
              </a:extLst>
            </p:cNvPr>
            <p:cNvSpPr txBox="1"/>
            <p:nvPr/>
          </p:nvSpPr>
          <p:spPr>
            <a:xfrm>
              <a:off x="3617414" y="5796540"/>
              <a:ext cx="3888716" cy="1422104"/>
            </a:xfrm>
            <a:prstGeom prst="rect">
              <a:avLst/>
            </a:prstGeom>
            <a:noFill/>
            <a:ln>
              <a:noFill/>
            </a:ln>
            <a:effectLst/>
            <a:sp3d prstMaterial="metal">
              <a:bevelT w="38100" h="57150" prst="angle"/>
            </a:sp3d>
          </p:spPr>
          <p:txBody>
            <a:bodyPr wrap="square" rtlCol="0">
              <a:spAutoFit/>
            </a:bodyPr>
            <a:lstStyle/>
            <a:p>
              <a:r>
                <a:rPr lang="en-US" sz="2000" dirty="0">
                  <a:latin typeface="Bell MT" panose="02020503060305020303" pitchFamily="18" charset="77"/>
                  <a:ea typeface="Batang" panose="02030600000101010101" pitchFamily="18" charset="-127"/>
                </a:rPr>
                <a:t>Favorite Map Position: Top Lane</a:t>
              </a:r>
            </a:p>
            <a:p>
              <a:endParaRPr lang="en-US" sz="2000" dirty="0">
                <a:latin typeface="Bell MT" panose="02020503060305020303" pitchFamily="18" charset="77"/>
                <a:ea typeface="Batang" panose="02030600000101010101" pitchFamily="18" charset="-127"/>
              </a:endParaRPr>
            </a:p>
          </p:txBody>
        </p:sp>
      </p:grpSp>
      <p:grpSp>
        <p:nvGrpSpPr>
          <p:cNvPr id="125" name="Group 124">
            <a:extLst>
              <a:ext uri="{FF2B5EF4-FFF2-40B4-BE49-F238E27FC236}">
                <a16:creationId xmlns:a16="http://schemas.microsoft.com/office/drawing/2014/main" id="{BAA48230-9751-4559-832C-D5CAA0E0917A}"/>
              </a:ext>
            </a:extLst>
          </p:cNvPr>
          <p:cNvGrpSpPr/>
          <p:nvPr/>
        </p:nvGrpSpPr>
        <p:grpSpPr>
          <a:xfrm>
            <a:off x="7781716" y="2704879"/>
            <a:ext cx="4216877" cy="445512"/>
            <a:chOff x="3617414" y="5745836"/>
            <a:chExt cx="3888716" cy="895009"/>
          </a:xfrm>
          <a:effectLst>
            <a:outerShdw blurRad="50800" dist="38100" dir="18900000" algn="bl" rotWithShape="0">
              <a:prstClr val="black">
                <a:alpha val="40000"/>
              </a:prstClr>
            </a:outerShdw>
          </a:effectLst>
          <a:scene3d>
            <a:camera prst="orthographicFront">
              <a:rot lat="0" lon="0" rev="0"/>
            </a:camera>
            <a:lightRig rig="brightRoom" dir="t">
              <a:rot lat="0" lon="0" rev="600000"/>
            </a:lightRig>
          </a:scene3d>
        </p:grpSpPr>
        <p:sp>
          <p:nvSpPr>
            <p:cNvPr id="129" name="Rectangle 128">
              <a:extLst>
                <a:ext uri="{FF2B5EF4-FFF2-40B4-BE49-F238E27FC236}">
                  <a16:creationId xmlns:a16="http://schemas.microsoft.com/office/drawing/2014/main" id="{E383806C-7761-46B5-8355-1806F9F99A11}"/>
                </a:ext>
              </a:extLst>
            </p:cNvPr>
            <p:cNvSpPr/>
            <p:nvPr/>
          </p:nvSpPr>
          <p:spPr>
            <a:xfrm>
              <a:off x="3617414" y="5745836"/>
              <a:ext cx="3723530" cy="895009"/>
            </a:xfrm>
            <a:prstGeom prst="rect">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w="6350">
              <a:noFill/>
            </a:ln>
            <a:effectLst>
              <a:outerShdw blurRad="57785" dist="33020" dir="3180000" algn="ctr">
                <a:srgbClr val="000000">
                  <a:alpha val="30000"/>
                </a:srgbClr>
              </a:outerShdw>
            </a:effectLst>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Bell MT" panose="02020503060305020303" pitchFamily="18" charset="77"/>
                <a:ea typeface="Batang" panose="02030600000101010101" pitchFamily="18" charset="-127"/>
              </a:endParaRPr>
            </a:p>
          </p:txBody>
        </p:sp>
        <p:sp>
          <p:nvSpPr>
            <p:cNvPr id="127" name="TextBox 126">
              <a:extLst>
                <a:ext uri="{FF2B5EF4-FFF2-40B4-BE49-F238E27FC236}">
                  <a16:creationId xmlns:a16="http://schemas.microsoft.com/office/drawing/2014/main" id="{B1CC174E-AF14-4B8E-AD1B-86634B0DA377}"/>
                </a:ext>
              </a:extLst>
            </p:cNvPr>
            <p:cNvSpPr txBox="1"/>
            <p:nvPr/>
          </p:nvSpPr>
          <p:spPr>
            <a:xfrm>
              <a:off x="3617414" y="5796542"/>
              <a:ext cx="3888716" cy="803799"/>
            </a:xfrm>
            <a:prstGeom prst="rect">
              <a:avLst/>
            </a:prstGeom>
            <a:noFill/>
            <a:ln>
              <a:noFill/>
            </a:ln>
            <a:effectLst/>
            <a:sp3d prstMaterial="metal">
              <a:bevelT w="38100" h="57150" prst="angle"/>
            </a:sp3d>
          </p:spPr>
          <p:txBody>
            <a:bodyPr wrap="square" rtlCol="0">
              <a:spAutoFit/>
            </a:bodyPr>
            <a:lstStyle/>
            <a:p>
              <a:r>
                <a:rPr lang="en-US" sz="2000" dirty="0">
                  <a:latin typeface="Bell MT" panose="02020503060305020303" pitchFamily="18" charset="77"/>
                  <a:ea typeface="Batang" panose="02030600000101010101" pitchFamily="18" charset="-127"/>
                </a:rPr>
                <a:t>Game Developer: Riot Games, Inc</a:t>
              </a:r>
            </a:p>
          </p:txBody>
        </p:sp>
      </p:grpSp>
      <p:grpSp>
        <p:nvGrpSpPr>
          <p:cNvPr id="131" name="Group 130">
            <a:extLst>
              <a:ext uri="{FF2B5EF4-FFF2-40B4-BE49-F238E27FC236}">
                <a16:creationId xmlns:a16="http://schemas.microsoft.com/office/drawing/2014/main" id="{9B11F2B6-77A9-478A-A047-87AB2C6C5243}"/>
              </a:ext>
            </a:extLst>
          </p:cNvPr>
          <p:cNvGrpSpPr/>
          <p:nvPr/>
        </p:nvGrpSpPr>
        <p:grpSpPr>
          <a:xfrm>
            <a:off x="7781715" y="3510977"/>
            <a:ext cx="4216877" cy="445512"/>
            <a:chOff x="3617414" y="5745836"/>
            <a:chExt cx="3888716" cy="895009"/>
          </a:xfrm>
          <a:effectLst>
            <a:outerShdw blurRad="50800" dist="38100" dir="18900000" algn="bl" rotWithShape="0">
              <a:prstClr val="black">
                <a:alpha val="40000"/>
              </a:prstClr>
            </a:outerShdw>
          </a:effectLst>
          <a:scene3d>
            <a:camera prst="orthographicFront">
              <a:rot lat="0" lon="0" rev="0"/>
            </a:camera>
            <a:lightRig rig="brightRoom" dir="t">
              <a:rot lat="0" lon="0" rev="600000"/>
            </a:lightRig>
          </a:scene3d>
        </p:grpSpPr>
        <p:sp>
          <p:nvSpPr>
            <p:cNvPr id="135" name="Rectangle 134">
              <a:extLst>
                <a:ext uri="{FF2B5EF4-FFF2-40B4-BE49-F238E27FC236}">
                  <a16:creationId xmlns:a16="http://schemas.microsoft.com/office/drawing/2014/main" id="{756EB0C5-D942-4B15-9A59-EC26C6000C6F}"/>
                </a:ext>
              </a:extLst>
            </p:cNvPr>
            <p:cNvSpPr/>
            <p:nvPr/>
          </p:nvSpPr>
          <p:spPr>
            <a:xfrm>
              <a:off x="3617414" y="5745836"/>
              <a:ext cx="3723529" cy="895009"/>
            </a:xfrm>
            <a:prstGeom prst="rect">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w="6350">
              <a:noFill/>
            </a:ln>
            <a:effectLst>
              <a:outerShdw blurRad="57785" dist="33020" dir="3180000" algn="ctr">
                <a:srgbClr val="000000">
                  <a:alpha val="30000"/>
                </a:srgbClr>
              </a:outerShdw>
            </a:effectLst>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Bell MT" panose="02020503060305020303" pitchFamily="18" charset="77"/>
                <a:ea typeface="Batang" panose="02030600000101010101" pitchFamily="18" charset="-127"/>
              </a:endParaRPr>
            </a:p>
          </p:txBody>
        </p:sp>
        <p:sp>
          <p:nvSpPr>
            <p:cNvPr id="133" name="TextBox 132">
              <a:extLst>
                <a:ext uri="{FF2B5EF4-FFF2-40B4-BE49-F238E27FC236}">
                  <a16:creationId xmlns:a16="http://schemas.microsoft.com/office/drawing/2014/main" id="{26DDC4AE-456E-4B8D-B524-FFE447EAC0FF}"/>
                </a:ext>
              </a:extLst>
            </p:cNvPr>
            <p:cNvSpPr txBox="1"/>
            <p:nvPr/>
          </p:nvSpPr>
          <p:spPr>
            <a:xfrm>
              <a:off x="3617414" y="5796542"/>
              <a:ext cx="3888716" cy="803799"/>
            </a:xfrm>
            <a:prstGeom prst="rect">
              <a:avLst/>
            </a:prstGeom>
            <a:noFill/>
            <a:ln>
              <a:noFill/>
            </a:ln>
            <a:effectLst/>
            <a:sp3d prstMaterial="metal">
              <a:bevelT w="38100" h="57150" prst="angle"/>
            </a:sp3d>
          </p:spPr>
          <p:txBody>
            <a:bodyPr wrap="square" rtlCol="0">
              <a:spAutoFit/>
            </a:bodyPr>
            <a:lstStyle/>
            <a:p>
              <a:r>
                <a:rPr lang="en-US" sz="2000" dirty="0">
                  <a:latin typeface="Bell MT" panose="02020503060305020303" pitchFamily="18" charset="77"/>
                  <a:ea typeface="Batang" panose="02030600000101010101" pitchFamily="18" charset="-127"/>
                </a:rPr>
                <a:t>Damage! More Damage!</a:t>
              </a:r>
            </a:p>
          </p:txBody>
        </p:sp>
      </p:grpSp>
      <p:sp>
        <p:nvSpPr>
          <p:cNvPr id="140" name="TextBox 139">
            <a:extLst>
              <a:ext uri="{FF2B5EF4-FFF2-40B4-BE49-F238E27FC236}">
                <a16:creationId xmlns:a16="http://schemas.microsoft.com/office/drawing/2014/main" id="{97875B7C-C173-4429-81C2-E0E8A2C5404C}"/>
              </a:ext>
            </a:extLst>
          </p:cNvPr>
          <p:cNvSpPr txBox="1"/>
          <p:nvPr/>
        </p:nvSpPr>
        <p:spPr>
          <a:xfrm>
            <a:off x="5925671" y="258228"/>
            <a:ext cx="5893796" cy="1077218"/>
          </a:xfrm>
          <a:prstGeom prst="rect">
            <a:avLst/>
          </a:prstGeom>
          <a:noFill/>
        </p:spPr>
        <p:txBody>
          <a:bodyPr wrap="square" rtlCol="0">
            <a:spAutoFit/>
          </a:bodyPr>
          <a:lstStyle/>
          <a:p>
            <a:pPr algn="r"/>
            <a:r>
              <a:rPr lang="en-US" sz="4400" dirty="0">
                <a:solidFill>
                  <a:schemeClr val="bg1"/>
                </a:solidFill>
                <a:latin typeface="Bernard MT Condensed" panose="02050806060905020404" pitchFamily="18" charset="0"/>
              </a:rPr>
              <a:t>EDA - Most Common Words</a:t>
            </a:r>
          </a:p>
          <a:p>
            <a:pPr algn="r"/>
            <a:r>
              <a:rPr lang="en-US" sz="2000" dirty="0">
                <a:solidFill>
                  <a:schemeClr val="bg1"/>
                </a:solidFill>
                <a:latin typeface="Candara" panose="020E0502030303020204" pitchFamily="34" charset="0"/>
              </a:rPr>
              <a:t>Counts do tell a story</a:t>
            </a:r>
          </a:p>
        </p:txBody>
      </p:sp>
      <p:pic>
        <p:nvPicPr>
          <p:cNvPr id="2" name="Picture 1">
            <a:extLst>
              <a:ext uri="{FF2B5EF4-FFF2-40B4-BE49-F238E27FC236}">
                <a16:creationId xmlns:a16="http://schemas.microsoft.com/office/drawing/2014/main" id="{4BD2AD95-BA23-5742-AF5E-0BBABAA9182A}"/>
              </a:ext>
            </a:extLst>
          </p:cNvPr>
          <p:cNvPicPr>
            <a:picLocks noChangeAspect="1"/>
          </p:cNvPicPr>
          <p:nvPr/>
        </p:nvPicPr>
        <p:blipFill>
          <a:blip r:embed="rId3"/>
          <a:stretch>
            <a:fillRect/>
          </a:stretch>
        </p:blipFill>
        <p:spPr>
          <a:xfrm>
            <a:off x="163318" y="1715548"/>
            <a:ext cx="7449910" cy="4156333"/>
          </a:xfrm>
          <a:prstGeom prst="rect">
            <a:avLst/>
          </a:prstGeom>
        </p:spPr>
      </p:pic>
      <p:sp>
        <p:nvSpPr>
          <p:cNvPr id="96" name="Rectangle 95">
            <a:extLst>
              <a:ext uri="{FF2B5EF4-FFF2-40B4-BE49-F238E27FC236}">
                <a16:creationId xmlns:a16="http://schemas.microsoft.com/office/drawing/2014/main" id="{F5D6355B-D0D2-F242-944E-69205F432A10}"/>
              </a:ext>
            </a:extLst>
          </p:cNvPr>
          <p:cNvSpPr/>
          <p:nvPr/>
        </p:nvSpPr>
        <p:spPr>
          <a:xfrm>
            <a:off x="7781716" y="4359570"/>
            <a:ext cx="4037751" cy="445512"/>
          </a:xfrm>
          <a:prstGeom prst="rect">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w="63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ll MT" panose="02020503060305020303" pitchFamily="18" charset="77"/>
                <a:ea typeface="Batang" panose="02030600000101010101" pitchFamily="18" charset="-127"/>
              </a:rPr>
              <a:t>Popular Teams: TSM, SKT, G2, TL </a:t>
            </a:r>
          </a:p>
        </p:txBody>
      </p:sp>
      <p:sp>
        <p:nvSpPr>
          <p:cNvPr id="97" name="Rectangle 96">
            <a:extLst>
              <a:ext uri="{FF2B5EF4-FFF2-40B4-BE49-F238E27FC236}">
                <a16:creationId xmlns:a16="http://schemas.microsoft.com/office/drawing/2014/main" id="{9DD6970D-556A-6B47-828C-2B803AEA26AC}"/>
              </a:ext>
            </a:extLst>
          </p:cNvPr>
          <p:cNvSpPr/>
          <p:nvPr/>
        </p:nvSpPr>
        <p:spPr>
          <a:xfrm>
            <a:off x="7781715" y="5191788"/>
            <a:ext cx="4037751" cy="445512"/>
          </a:xfrm>
          <a:prstGeom prst="rect">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w="63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Bell MT" panose="02020503060305020303" pitchFamily="18" charset="77"/>
                <a:ea typeface="Batang" panose="02030600000101010101" pitchFamily="18" charset="-127"/>
              </a:rPr>
              <a:t>Moderate amount of F words</a:t>
            </a:r>
          </a:p>
        </p:txBody>
      </p:sp>
    </p:spTree>
    <p:extLst>
      <p:ext uri="{BB962C8B-B14F-4D97-AF65-F5344CB8AC3E}">
        <p14:creationId xmlns:p14="http://schemas.microsoft.com/office/powerpoint/2010/main" val="36761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anim calcmode="lin" valueType="num">
                                      <p:cBhvr additive="base">
                                        <p:cTn id="13" dur="500" fill="hold"/>
                                        <p:tgtEl>
                                          <p:spTgt spid="125"/>
                                        </p:tgtEl>
                                        <p:attrNameLst>
                                          <p:attrName>ppt_x</p:attrName>
                                        </p:attrNameLst>
                                      </p:cBhvr>
                                      <p:tavLst>
                                        <p:tav tm="0">
                                          <p:val>
                                            <p:strVal val="#ppt_x"/>
                                          </p:val>
                                        </p:tav>
                                        <p:tav tm="100000">
                                          <p:val>
                                            <p:strVal val="#ppt_x"/>
                                          </p:val>
                                        </p:tav>
                                      </p:tavLst>
                                    </p:anim>
                                    <p:anim calcmode="lin" valueType="num">
                                      <p:cBhvr additive="base">
                                        <p:cTn id="14"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1"/>
                                        </p:tgtEl>
                                        <p:attrNameLst>
                                          <p:attrName>style.visibility</p:attrName>
                                        </p:attrNameLst>
                                      </p:cBhvr>
                                      <p:to>
                                        <p:strVal val="visible"/>
                                      </p:to>
                                    </p:set>
                                    <p:anim calcmode="lin" valueType="num">
                                      <p:cBhvr additive="base">
                                        <p:cTn id="19" dur="500" fill="hold"/>
                                        <p:tgtEl>
                                          <p:spTgt spid="131"/>
                                        </p:tgtEl>
                                        <p:attrNameLst>
                                          <p:attrName>ppt_x</p:attrName>
                                        </p:attrNameLst>
                                      </p:cBhvr>
                                      <p:tavLst>
                                        <p:tav tm="0">
                                          <p:val>
                                            <p:strVal val="#ppt_x"/>
                                          </p:val>
                                        </p:tav>
                                        <p:tav tm="100000">
                                          <p:val>
                                            <p:strVal val="#ppt_x"/>
                                          </p:val>
                                        </p:tav>
                                      </p:tavLst>
                                    </p:anim>
                                    <p:anim calcmode="lin" valueType="num">
                                      <p:cBhvr additive="base">
                                        <p:cTn id="20"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additive="base">
                                        <p:cTn id="25" dur="500" fill="hold"/>
                                        <p:tgtEl>
                                          <p:spTgt spid="96"/>
                                        </p:tgtEl>
                                        <p:attrNameLst>
                                          <p:attrName>ppt_x</p:attrName>
                                        </p:attrNameLst>
                                      </p:cBhvr>
                                      <p:tavLst>
                                        <p:tav tm="0">
                                          <p:val>
                                            <p:strVal val="#ppt_x"/>
                                          </p:val>
                                        </p:tav>
                                        <p:tav tm="100000">
                                          <p:val>
                                            <p:strVal val="#ppt_x"/>
                                          </p:val>
                                        </p:tav>
                                      </p:tavLst>
                                    </p:anim>
                                    <p:anim calcmode="lin" valueType="num">
                                      <p:cBhvr additive="base">
                                        <p:cTn id="26"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anim calcmode="lin" valueType="num">
                                      <p:cBhvr additive="base">
                                        <p:cTn id="31" dur="500" fill="hold"/>
                                        <p:tgtEl>
                                          <p:spTgt spid="97"/>
                                        </p:tgtEl>
                                        <p:attrNameLst>
                                          <p:attrName>ppt_x</p:attrName>
                                        </p:attrNameLst>
                                      </p:cBhvr>
                                      <p:tavLst>
                                        <p:tav tm="0">
                                          <p:val>
                                            <p:strVal val="#ppt_x"/>
                                          </p:val>
                                        </p:tav>
                                        <p:tav tm="100000">
                                          <p:val>
                                            <p:strVal val="#ppt_x"/>
                                          </p:val>
                                        </p:tav>
                                      </p:tavLst>
                                    </p:anim>
                                    <p:anim calcmode="lin" valueType="num">
                                      <p:cBhvr additive="base">
                                        <p:cTn id="32"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E6705D-AC22-4041-A8CD-67383C88602F}"/>
              </a:ext>
            </a:extLst>
          </p:cNvPr>
          <p:cNvSpPr/>
          <p:nvPr/>
        </p:nvSpPr>
        <p:spPr>
          <a:xfrm>
            <a:off x="294318" y="1344803"/>
            <a:ext cx="4721176" cy="5244977"/>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w="6350">
            <a:solidFill>
              <a:schemeClr val="bg1">
                <a:alpha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BA0BC92-F147-421B-B565-12C3C63598C7}"/>
              </a:ext>
            </a:extLst>
          </p:cNvPr>
          <p:cNvSpPr txBox="1"/>
          <p:nvPr/>
        </p:nvSpPr>
        <p:spPr>
          <a:xfrm>
            <a:off x="492957" y="1338426"/>
            <a:ext cx="4162377" cy="523220"/>
          </a:xfrm>
          <a:prstGeom prst="rect">
            <a:avLst/>
          </a:prstGeom>
          <a:noFill/>
        </p:spPr>
        <p:txBody>
          <a:bodyPr wrap="square" rtlCol="0">
            <a:spAutoFit/>
          </a:bodyPr>
          <a:lstStyle/>
          <a:p>
            <a:pPr algn="ctr"/>
            <a:r>
              <a:rPr lang="en-US" sz="2800" dirty="0">
                <a:solidFill>
                  <a:srgbClr val="CE8E40"/>
                </a:solidFill>
                <a:latin typeface="Bernard MT Condensed" panose="02050806060905020404" pitchFamily="18" charset="0"/>
              </a:rPr>
              <a:t>Unsupervised</a:t>
            </a:r>
          </a:p>
        </p:txBody>
      </p:sp>
      <p:sp>
        <p:nvSpPr>
          <p:cNvPr id="14" name="Rectangle 13">
            <a:extLst>
              <a:ext uri="{FF2B5EF4-FFF2-40B4-BE49-F238E27FC236}">
                <a16:creationId xmlns:a16="http://schemas.microsoft.com/office/drawing/2014/main" id="{92E79CD2-6D89-4AAD-A24F-EA433F2E03B1}"/>
              </a:ext>
            </a:extLst>
          </p:cNvPr>
          <p:cNvSpPr/>
          <p:nvPr/>
        </p:nvSpPr>
        <p:spPr>
          <a:xfrm>
            <a:off x="7042394" y="1344804"/>
            <a:ext cx="4881338" cy="5244976"/>
          </a:xfrm>
          <a:prstGeom prst="rect">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w="6350">
            <a:solidFill>
              <a:schemeClr val="bg1">
                <a:alpha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B439D34-7C94-428E-99E0-D4D011AB2306}"/>
              </a:ext>
            </a:extLst>
          </p:cNvPr>
          <p:cNvSpPr txBox="1"/>
          <p:nvPr/>
        </p:nvSpPr>
        <p:spPr>
          <a:xfrm>
            <a:off x="7261350" y="1342745"/>
            <a:ext cx="4303582" cy="523220"/>
          </a:xfrm>
          <a:prstGeom prst="rect">
            <a:avLst/>
          </a:prstGeom>
          <a:noFill/>
        </p:spPr>
        <p:txBody>
          <a:bodyPr wrap="square" rtlCol="0">
            <a:spAutoFit/>
          </a:bodyPr>
          <a:lstStyle/>
          <a:p>
            <a:pPr algn="ctr"/>
            <a:r>
              <a:rPr lang="en-US" sz="2800" dirty="0">
                <a:solidFill>
                  <a:srgbClr val="E04621"/>
                </a:solidFill>
                <a:latin typeface="Bernard MT Condensed" panose="02050806060905020404" pitchFamily="18" charset="0"/>
              </a:rPr>
              <a:t>Semi-Supervised</a:t>
            </a:r>
          </a:p>
        </p:txBody>
      </p:sp>
      <p:grpSp>
        <p:nvGrpSpPr>
          <p:cNvPr id="22" name="Group 83">
            <a:extLst>
              <a:ext uri="{FF2B5EF4-FFF2-40B4-BE49-F238E27FC236}">
                <a16:creationId xmlns:a16="http://schemas.microsoft.com/office/drawing/2014/main" id="{B97D833C-5618-499A-B3B0-C4A5BECD8B8B}"/>
              </a:ext>
            </a:extLst>
          </p:cNvPr>
          <p:cNvGrpSpPr/>
          <p:nvPr/>
        </p:nvGrpSpPr>
        <p:grpSpPr>
          <a:xfrm>
            <a:off x="2435803" y="1864098"/>
            <a:ext cx="279400" cy="455719"/>
            <a:chOff x="3916363" y="1987550"/>
            <a:chExt cx="163513" cy="266700"/>
          </a:xfrm>
          <a:solidFill>
            <a:srgbClr val="CE8E40"/>
          </a:solidFill>
        </p:grpSpPr>
        <p:sp>
          <p:nvSpPr>
            <p:cNvPr id="23" name="Freeform 39">
              <a:extLst>
                <a:ext uri="{FF2B5EF4-FFF2-40B4-BE49-F238E27FC236}">
                  <a16:creationId xmlns:a16="http://schemas.microsoft.com/office/drawing/2014/main" id="{4E81DD27-CB92-4BAA-93FF-27C8966C1037}"/>
                </a:ext>
              </a:extLst>
            </p:cNvPr>
            <p:cNvSpPr>
              <a:spLocks noEditPoints="1"/>
            </p:cNvSpPr>
            <p:nvPr/>
          </p:nvSpPr>
          <p:spPr bwMode="auto">
            <a:xfrm>
              <a:off x="3916363" y="1987550"/>
              <a:ext cx="163513" cy="244475"/>
            </a:xfrm>
            <a:custGeom>
              <a:avLst/>
              <a:gdLst/>
              <a:ahLst/>
              <a:cxnLst>
                <a:cxn ang="0">
                  <a:pos x="31" y="30"/>
                </a:cxn>
                <a:cxn ang="0">
                  <a:pos x="36" y="18"/>
                </a:cxn>
                <a:cxn ang="0">
                  <a:pos x="18" y="0"/>
                </a:cxn>
                <a:cxn ang="0">
                  <a:pos x="0" y="18"/>
                </a:cxn>
                <a:cxn ang="0">
                  <a:pos x="5" y="30"/>
                </a:cxn>
                <a:cxn ang="0">
                  <a:pos x="5" y="30"/>
                </a:cxn>
                <a:cxn ang="0">
                  <a:pos x="10" y="42"/>
                </a:cxn>
                <a:cxn ang="0">
                  <a:pos x="9" y="44"/>
                </a:cxn>
                <a:cxn ang="0">
                  <a:pos x="11" y="46"/>
                </a:cxn>
                <a:cxn ang="0">
                  <a:pos x="9" y="48"/>
                </a:cxn>
                <a:cxn ang="0">
                  <a:pos x="11" y="50"/>
                </a:cxn>
                <a:cxn ang="0">
                  <a:pos x="9" y="52"/>
                </a:cxn>
                <a:cxn ang="0">
                  <a:pos x="12" y="54"/>
                </a:cxn>
                <a:cxn ang="0">
                  <a:pos x="24" y="54"/>
                </a:cxn>
                <a:cxn ang="0">
                  <a:pos x="27" y="52"/>
                </a:cxn>
                <a:cxn ang="0">
                  <a:pos x="26" y="50"/>
                </a:cxn>
                <a:cxn ang="0">
                  <a:pos x="27" y="48"/>
                </a:cxn>
                <a:cxn ang="0">
                  <a:pos x="26" y="46"/>
                </a:cxn>
                <a:cxn ang="0">
                  <a:pos x="27" y="44"/>
                </a:cxn>
                <a:cxn ang="0">
                  <a:pos x="26" y="42"/>
                </a:cxn>
                <a:cxn ang="0">
                  <a:pos x="31" y="30"/>
                </a:cxn>
                <a:cxn ang="0">
                  <a:pos x="19" y="42"/>
                </a:cxn>
                <a:cxn ang="0">
                  <a:pos x="18" y="42"/>
                </a:cxn>
                <a:cxn ang="0">
                  <a:pos x="18" y="33"/>
                </a:cxn>
                <a:cxn ang="0">
                  <a:pos x="18" y="32"/>
                </a:cxn>
                <a:cxn ang="0">
                  <a:pos x="19" y="33"/>
                </a:cxn>
                <a:cxn ang="0">
                  <a:pos x="19" y="33"/>
                </a:cxn>
                <a:cxn ang="0">
                  <a:pos x="19" y="42"/>
                </a:cxn>
                <a:cxn ang="0">
                  <a:pos x="29" y="28"/>
                </a:cxn>
                <a:cxn ang="0">
                  <a:pos x="29" y="28"/>
                </a:cxn>
                <a:cxn ang="0">
                  <a:pos x="23" y="42"/>
                </a:cxn>
                <a:cxn ang="0">
                  <a:pos x="21" y="42"/>
                </a:cxn>
                <a:cxn ang="0">
                  <a:pos x="21" y="33"/>
                </a:cxn>
                <a:cxn ang="0">
                  <a:pos x="21" y="33"/>
                </a:cxn>
                <a:cxn ang="0">
                  <a:pos x="26" y="19"/>
                </a:cxn>
                <a:cxn ang="0">
                  <a:pos x="25" y="19"/>
                </a:cxn>
                <a:cxn ang="0">
                  <a:pos x="24" y="19"/>
                </a:cxn>
                <a:cxn ang="0">
                  <a:pos x="21" y="29"/>
                </a:cxn>
                <a:cxn ang="0">
                  <a:pos x="21" y="23"/>
                </a:cxn>
                <a:cxn ang="0">
                  <a:pos x="21" y="23"/>
                </a:cxn>
                <a:cxn ang="0">
                  <a:pos x="20" y="23"/>
                </a:cxn>
                <a:cxn ang="0">
                  <a:pos x="20" y="30"/>
                </a:cxn>
                <a:cxn ang="0">
                  <a:pos x="18" y="30"/>
                </a:cxn>
                <a:cxn ang="0">
                  <a:pos x="16" y="30"/>
                </a:cxn>
                <a:cxn ang="0">
                  <a:pos x="16" y="23"/>
                </a:cxn>
                <a:cxn ang="0">
                  <a:pos x="16" y="23"/>
                </a:cxn>
                <a:cxn ang="0">
                  <a:pos x="15" y="23"/>
                </a:cxn>
                <a:cxn ang="0">
                  <a:pos x="15" y="29"/>
                </a:cxn>
                <a:cxn ang="0">
                  <a:pos x="12" y="19"/>
                </a:cxn>
                <a:cxn ang="0">
                  <a:pos x="11" y="19"/>
                </a:cxn>
                <a:cxn ang="0">
                  <a:pos x="11" y="19"/>
                </a:cxn>
                <a:cxn ang="0">
                  <a:pos x="15" y="33"/>
                </a:cxn>
                <a:cxn ang="0">
                  <a:pos x="15" y="33"/>
                </a:cxn>
                <a:cxn ang="0">
                  <a:pos x="15" y="42"/>
                </a:cxn>
                <a:cxn ang="0">
                  <a:pos x="13" y="42"/>
                </a:cxn>
                <a:cxn ang="0">
                  <a:pos x="7" y="28"/>
                </a:cxn>
                <a:cxn ang="0">
                  <a:pos x="7" y="28"/>
                </a:cxn>
                <a:cxn ang="0">
                  <a:pos x="7" y="28"/>
                </a:cxn>
                <a:cxn ang="0">
                  <a:pos x="3" y="18"/>
                </a:cxn>
                <a:cxn ang="0">
                  <a:pos x="18" y="3"/>
                </a:cxn>
                <a:cxn ang="0">
                  <a:pos x="33" y="18"/>
                </a:cxn>
                <a:cxn ang="0">
                  <a:pos x="29" y="28"/>
                </a:cxn>
              </a:cxnLst>
              <a:rect l="0" t="0" r="r" b="b"/>
              <a:pathLst>
                <a:path w="36" h="54">
                  <a:moveTo>
                    <a:pt x="31" y="30"/>
                  </a:moveTo>
                  <a:cubicBezTo>
                    <a:pt x="34" y="27"/>
                    <a:pt x="36" y="22"/>
                    <a:pt x="36" y="18"/>
                  </a:cubicBezTo>
                  <a:cubicBezTo>
                    <a:pt x="36" y="8"/>
                    <a:pt x="28" y="0"/>
                    <a:pt x="18" y="0"/>
                  </a:cubicBezTo>
                  <a:cubicBezTo>
                    <a:pt x="8" y="0"/>
                    <a:pt x="0" y="8"/>
                    <a:pt x="0" y="18"/>
                  </a:cubicBezTo>
                  <a:cubicBezTo>
                    <a:pt x="0" y="22"/>
                    <a:pt x="2" y="27"/>
                    <a:pt x="5" y="30"/>
                  </a:cubicBezTo>
                  <a:cubicBezTo>
                    <a:pt x="5" y="30"/>
                    <a:pt x="5" y="30"/>
                    <a:pt x="5" y="30"/>
                  </a:cubicBezTo>
                  <a:cubicBezTo>
                    <a:pt x="5" y="30"/>
                    <a:pt x="10" y="36"/>
                    <a:pt x="10" y="42"/>
                  </a:cubicBezTo>
                  <a:cubicBezTo>
                    <a:pt x="10" y="43"/>
                    <a:pt x="9" y="43"/>
                    <a:pt x="9" y="44"/>
                  </a:cubicBezTo>
                  <a:cubicBezTo>
                    <a:pt x="9" y="45"/>
                    <a:pt x="10" y="45"/>
                    <a:pt x="11" y="46"/>
                  </a:cubicBezTo>
                  <a:cubicBezTo>
                    <a:pt x="10" y="46"/>
                    <a:pt x="9" y="47"/>
                    <a:pt x="9" y="48"/>
                  </a:cubicBezTo>
                  <a:cubicBezTo>
                    <a:pt x="9" y="49"/>
                    <a:pt x="10" y="49"/>
                    <a:pt x="11" y="50"/>
                  </a:cubicBezTo>
                  <a:cubicBezTo>
                    <a:pt x="10" y="50"/>
                    <a:pt x="9" y="51"/>
                    <a:pt x="9" y="52"/>
                  </a:cubicBezTo>
                  <a:cubicBezTo>
                    <a:pt x="9" y="53"/>
                    <a:pt x="11" y="54"/>
                    <a:pt x="12" y="54"/>
                  </a:cubicBezTo>
                  <a:cubicBezTo>
                    <a:pt x="24" y="54"/>
                    <a:pt x="24" y="54"/>
                    <a:pt x="24" y="54"/>
                  </a:cubicBezTo>
                  <a:cubicBezTo>
                    <a:pt x="26" y="54"/>
                    <a:pt x="27" y="53"/>
                    <a:pt x="27" y="52"/>
                  </a:cubicBezTo>
                  <a:cubicBezTo>
                    <a:pt x="27" y="51"/>
                    <a:pt x="26" y="50"/>
                    <a:pt x="26" y="50"/>
                  </a:cubicBezTo>
                  <a:cubicBezTo>
                    <a:pt x="26" y="49"/>
                    <a:pt x="27" y="49"/>
                    <a:pt x="27" y="48"/>
                  </a:cubicBezTo>
                  <a:cubicBezTo>
                    <a:pt x="27" y="47"/>
                    <a:pt x="26" y="46"/>
                    <a:pt x="26" y="46"/>
                  </a:cubicBezTo>
                  <a:cubicBezTo>
                    <a:pt x="26" y="45"/>
                    <a:pt x="27" y="45"/>
                    <a:pt x="27" y="44"/>
                  </a:cubicBezTo>
                  <a:cubicBezTo>
                    <a:pt x="27" y="43"/>
                    <a:pt x="27" y="43"/>
                    <a:pt x="26" y="42"/>
                  </a:cubicBezTo>
                  <a:cubicBezTo>
                    <a:pt x="26" y="36"/>
                    <a:pt x="31" y="30"/>
                    <a:pt x="31" y="30"/>
                  </a:cubicBezTo>
                  <a:close/>
                  <a:moveTo>
                    <a:pt x="19" y="42"/>
                  </a:moveTo>
                  <a:cubicBezTo>
                    <a:pt x="18" y="42"/>
                    <a:pt x="18" y="42"/>
                    <a:pt x="18" y="42"/>
                  </a:cubicBezTo>
                  <a:cubicBezTo>
                    <a:pt x="18" y="33"/>
                    <a:pt x="18" y="33"/>
                    <a:pt x="18" y="33"/>
                  </a:cubicBezTo>
                  <a:cubicBezTo>
                    <a:pt x="18" y="32"/>
                    <a:pt x="18" y="32"/>
                    <a:pt x="18" y="32"/>
                  </a:cubicBezTo>
                  <a:cubicBezTo>
                    <a:pt x="19" y="33"/>
                    <a:pt x="19" y="33"/>
                    <a:pt x="19" y="33"/>
                  </a:cubicBezTo>
                  <a:cubicBezTo>
                    <a:pt x="19" y="33"/>
                    <a:pt x="19" y="33"/>
                    <a:pt x="19" y="33"/>
                  </a:cubicBezTo>
                  <a:lnTo>
                    <a:pt x="19" y="42"/>
                  </a:lnTo>
                  <a:close/>
                  <a:moveTo>
                    <a:pt x="29" y="28"/>
                  </a:moveTo>
                  <a:cubicBezTo>
                    <a:pt x="29" y="28"/>
                    <a:pt x="29" y="28"/>
                    <a:pt x="29" y="28"/>
                  </a:cubicBezTo>
                  <a:cubicBezTo>
                    <a:pt x="29" y="28"/>
                    <a:pt x="24" y="35"/>
                    <a:pt x="23" y="42"/>
                  </a:cubicBezTo>
                  <a:cubicBezTo>
                    <a:pt x="21" y="42"/>
                    <a:pt x="21" y="42"/>
                    <a:pt x="21" y="42"/>
                  </a:cubicBezTo>
                  <a:cubicBezTo>
                    <a:pt x="21" y="33"/>
                    <a:pt x="21" y="33"/>
                    <a:pt x="21" y="33"/>
                  </a:cubicBezTo>
                  <a:cubicBezTo>
                    <a:pt x="21" y="33"/>
                    <a:pt x="21" y="33"/>
                    <a:pt x="21" y="33"/>
                  </a:cubicBezTo>
                  <a:cubicBezTo>
                    <a:pt x="26" y="19"/>
                    <a:pt x="26" y="19"/>
                    <a:pt x="26" y="19"/>
                  </a:cubicBezTo>
                  <a:cubicBezTo>
                    <a:pt x="25" y="19"/>
                    <a:pt x="25" y="19"/>
                    <a:pt x="25" y="19"/>
                  </a:cubicBezTo>
                  <a:cubicBezTo>
                    <a:pt x="24" y="19"/>
                    <a:pt x="24" y="19"/>
                    <a:pt x="24" y="19"/>
                  </a:cubicBezTo>
                  <a:cubicBezTo>
                    <a:pt x="21" y="29"/>
                    <a:pt x="21" y="29"/>
                    <a:pt x="21" y="29"/>
                  </a:cubicBezTo>
                  <a:cubicBezTo>
                    <a:pt x="21" y="23"/>
                    <a:pt x="21" y="23"/>
                    <a:pt x="21" y="23"/>
                  </a:cubicBezTo>
                  <a:cubicBezTo>
                    <a:pt x="21" y="23"/>
                    <a:pt x="21" y="23"/>
                    <a:pt x="21" y="23"/>
                  </a:cubicBezTo>
                  <a:cubicBezTo>
                    <a:pt x="20" y="23"/>
                    <a:pt x="20" y="23"/>
                    <a:pt x="20" y="23"/>
                  </a:cubicBezTo>
                  <a:cubicBezTo>
                    <a:pt x="20" y="30"/>
                    <a:pt x="20" y="30"/>
                    <a:pt x="20" y="30"/>
                  </a:cubicBezTo>
                  <a:cubicBezTo>
                    <a:pt x="20" y="30"/>
                    <a:pt x="19" y="30"/>
                    <a:pt x="18" y="30"/>
                  </a:cubicBezTo>
                  <a:cubicBezTo>
                    <a:pt x="17" y="30"/>
                    <a:pt x="17" y="30"/>
                    <a:pt x="16" y="30"/>
                  </a:cubicBezTo>
                  <a:cubicBezTo>
                    <a:pt x="16" y="23"/>
                    <a:pt x="16" y="23"/>
                    <a:pt x="16" y="23"/>
                  </a:cubicBezTo>
                  <a:cubicBezTo>
                    <a:pt x="16" y="23"/>
                    <a:pt x="16" y="23"/>
                    <a:pt x="16" y="23"/>
                  </a:cubicBezTo>
                  <a:cubicBezTo>
                    <a:pt x="15" y="23"/>
                    <a:pt x="15" y="23"/>
                    <a:pt x="15" y="23"/>
                  </a:cubicBezTo>
                  <a:cubicBezTo>
                    <a:pt x="15" y="29"/>
                    <a:pt x="15" y="29"/>
                    <a:pt x="15" y="29"/>
                  </a:cubicBezTo>
                  <a:cubicBezTo>
                    <a:pt x="12" y="19"/>
                    <a:pt x="12" y="19"/>
                    <a:pt x="12" y="19"/>
                  </a:cubicBezTo>
                  <a:cubicBezTo>
                    <a:pt x="11" y="19"/>
                    <a:pt x="11" y="19"/>
                    <a:pt x="11" y="19"/>
                  </a:cubicBezTo>
                  <a:cubicBezTo>
                    <a:pt x="11" y="19"/>
                    <a:pt x="11" y="19"/>
                    <a:pt x="11" y="19"/>
                  </a:cubicBezTo>
                  <a:cubicBezTo>
                    <a:pt x="15" y="33"/>
                    <a:pt x="15" y="33"/>
                    <a:pt x="15" y="33"/>
                  </a:cubicBezTo>
                  <a:cubicBezTo>
                    <a:pt x="15" y="33"/>
                    <a:pt x="15" y="33"/>
                    <a:pt x="15" y="33"/>
                  </a:cubicBezTo>
                  <a:cubicBezTo>
                    <a:pt x="15" y="42"/>
                    <a:pt x="15" y="42"/>
                    <a:pt x="15" y="42"/>
                  </a:cubicBezTo>
                  <a:cubicBezTo>
                    <a:pt x="13" y="42"/>
                    <a:pt x="13" y="42"/>
                    <a:pt x="13" y="42"/>
                  </a:cubicBezTo>
                  <a:cubicBezTo>
                    <a:pt x="12" y="35"/>
                    <a:pt x="7" y="28"/>
                    <a:pt x="7" y="28"/>
                  </a:cubicBezTo>
                  <a:cubicBezTo>
                    <a:pt x="7" y="28"/>
                    <a:pt x="7" y="28"/>
                    <a:pt x="7" y="28"/>
                  </a:cubicBezTo>
                  <a:cubicBezTo>
                    <a:pt x="7" y="28"/>
                    <a:pt x="7" y="28"/>
                    <a:pt x="7" y="28"/>
                  </a:cubicBezTo>
                  <a:cubicBezTo>
                    <a:pt x="5" y="25"/>
                    <a:pt x="3" y="22"/>
                    <a:pt x="3" y="18"/>
                  </a:cubicBezTo>
                  <a:cubicBezTo>
                    <a:pt x="3" y="10"/>
                    <a:pt x="10" y="3"/>
                    <a:pt x="18" y="3"/>
                  </a:cubicBezTo>
                  <a:cubicBezTo>
                    <a:pt x="26" y="3"/>
                    <a:pt x="33" y="10"/>
                    <a:pt x="33" y="18"/>
                  </a:cubicBezTo>
                  <a:cubicBezTo>
                    <a:pt x="33" y="22"/>
                    <a:pt x="32" y="25"/>
                    <a:pt x="29" y="2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4" name="Freeform 40">
              <a:extLst>
                <a:ext uri="{FF2B5EF4-FFF2-40B4-BE49-F238E27FC236}">
                  <a16:creationId xmlns:a16="http://schemas.microsoft.com/office/drawing/2014/main" id="{4B9FD082-7B11-4C62-A1E8-FAE90D29533C}"/>
                </a:ext>
              </a:extLst>
            </p:cNvPr>
            <p:cNvSpPr>
              <a:spLocks/>
            </p:cNvSpPr>
            <p:nvPr/>
          </p:nvSpPr>
          <p:spPr bwMode="auto">
            <a:xfrm>
              <a:off x="3975101" y="2236788"/>
              <a:ext cx="44450" cy="17462"/>
            </a:xfrm>
            <a:custGeom>
              <a:avLst/>
              <a:gdLst/>
              <a:ahLst/>
              <a:cxnLst>
                <a:cxn ang="0">
                  <a:pos x="4" y="4"/>
                </a:cxn>
                <a:cxn ang="0">
                  <a:pos x="6" y="4"/>
                </a:cxn>
                <a:cxn ang="0">
                  <a:pos x="10" y="0"/>
                </a:cxn>
                <a:cxn ang="0">
                  <a:pos x="0" y="0"/>
                </a:cxn>
                <a:cxn ang="0">
                  <a:pos x="4" y="4"/>
                </a:cxn>
              </a:cxnLst>
              <a:rect l="0" t="0" r="r" b="b"/>
              <a:pathLst>
                <a:path w="10" h="4">
                  <a:moveTo>
                    <a:pt x="4" y="4"/>
                  </a:moveTo>
                  <a:cubicBezTo>
                    <a:pt x="6" y="4"/>
                    <a:pt x="6" y="4"/>
                    <a:pt x="6" y="4"/>
                  </a:cubicBezTo>
                  <a:cubicBezTo>
                    <a:pt x="8" y="4"/>
                    <a:pt x="10" y="2"/>
                    <a:pt x="10" y="0"/>
                  </a:cubicBezTo>
                  <a:cubicBezTo>
                    <a:pt x="0" y="0"/>
                    <a:pt x="0" y="0"/>
                    <a:pt x="0" y="0"/>
                  </a:cubicBezTo>
                  <a:cubicBezTo>
                    <a:pt x="0" y="2"/>
                    <a:pt x="2" y="4"/>
                    <a:pt x="4" y="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5" name="Freeform 41">
              <a:extLst>
                <a:ext uri="{FF2B5EF4-FFF2-40B4-BE49-F238E27FC236}">
                  <a16:creationId xmlns:a16="http://schemas.microsoft.com/office/drawing/2014/main" id="{B0A8A2A2-A166-4051-A21B-0B7058FDBD64}"/>
                </a:ext>
              </a:extLst>
            </p:cNvPr>
            <p:cNvSpPr>
              <a:spLocks/>
            </p:cNvSpPr>
            <p:nvPr/>
          </p:nvSpPr>
          <p:spPr bwMode="auto">
            <a:xfrm>
              <a:off x="3987801" y="2087563"/>
              <a:ext cx="19050" cy="7937"/>
            </a:xfrm>
            <a:custGeom>
              <a:avLst/>
              <a:gdLst/>
              <a:ahLst/>
              <a:cxnLst>
                <a:cxn ang="0">
                  <a:pos x="3" y="0"/>
                </a:cxn>
                <a:cxn ang="0">
                  <a:pos x="1" y="0"/>
                </a:cxn>
                <a:cxn ang="0">
                  <a:pos x="0" y="1"/>
                </a:cxn>
                <a:cxn ang="0">
                  <a:pos x="1" y="2"/>
                </a:cxn>
                <a:cxn ang="0">
                  <a:pos x="3" y="2"/>
                </a:cxn>
                <a:cxn ang="0">
                  <a:pos x="4" y="1"/>
                </a:cxn>
                <a:cxn ang="0">
                  <a:pos x="3" y="0"/>
                </a:cxn>
              </a:cxnLst>
              <a:rect l="0" t="0" r="r" b="b"/>
              <a:pathLst>
                <a:path w="4" h="2">
                  <a:moveTo>
                    <a:pt x="3" y="0"/>
                  </a:moveTo>
                  <a:cubicBezTo>
                    <a:pt x="1" y="0"/>
                    <a:pt x="1" y="0"/>
                    <a:pt x="1" y="0"/>
                  </a:cubicBezTo>
                  <a:cubicBezTo>
                    <a:pt x="1" y="0"/>
                    <a:pt x="0" y="1"/>
                    <a:pt x="0" y="1"/>
                  </a:cubicBezTo>
                  <a:cubicBezTo>
                    <a:pt x="0" y="2"/>
                    <a:pt x="1" y="2"/>
                    <a:pt x="1" y="2"/>
                  </a:cubicBezTo>
                  <a:cubicBezTo>
                    <a:pt x="3" y="2"/>
                    <a:pt x="3" y="2"/>
                    <a:pt x="3" y="2"/>
                  </a:cubicBezTo>
                  <a:cubicBezTo>
                    <a:pt x="4" y="2"/>
                    <a:pt x="4" y="2"/>
                    <a:pt x="4" y="1"/>
                  </a:cubicBezTo>
                  <a:cubicBezTo>
                    <a:pt x="4" y="1"/>
                    <a:pt x="4" y="0"/>
                    <a:pt x="3"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6" name="Freeform 42">
              <a:extLst>
                <a:ext uri="{FF2B5EF4-FFF2-40B4-BE49-F238E27FC236}">
                  <a16:creationId xmlns:a16="http://schemas.microsoft.com/office/drawing/2014/main" id="{06756C11-0701-40B6-908E-26FC49CA944B}"/>
                </a:ext>
              </a:extLst>
            </p:cNvPr>
            <p:cNvSpPr>
              <a:spLocks/>
            </p:cNvSpPr>
            <p:nvPr/>
          </p:nvSpPr>
          <p:spPr bwMode="auto">
            <a:xfrm>
              <a:off x="3970338" y="2073275"/>
              <a:ext cx="53975" cy="4762"/>
            </a:xfrm>
            <a:custGeom>
              <a:avLst/>
              <a:gdLst/>
              <a:ahLst/>
              <a:cxnLst>
                <a:cxn ang="0">
                  <a:pos x="31" y="0"/>
                </a:cxn>
                <a:cxn ang="0">
                  <a:pos x="3" y="0"/>
                </a:cxn>
                <a:cxn ang="0">
                  <a:pos x="0" y="0"/>
                </a:cxn>
                <a:cxn ang="0">
                  <a:pos x="3" y="3"/>
                </a:cxn>
                <a:cxn ang="0">
                  <a:pos x="31" y="3"/>
                </a:cxn>
                <a:cxn ang="0">
                  <a:pos x="34" y="0"/>
                </a:cxn>
                <a:cxn ang="0">
                  <a:pos x="31" y="0"/>
                </a:cxn>
              </a:cxnLst>
              <a:rect l="0" t="0" r="r" b="b"/>
              <a:pathLst>
                <a:path w="34" h="3">
                  <a:moveTo>
                    <a:pt x="31" y="0"/>
                  </a:moveTo>
                  <a:lnTo>
                    <a:pt x="3" y="0"/>
                  </a:lnTo>
                  <a:lnTo>
                    <a:pt x="0" y="0"/>
                  </a:lnTo>
                  <a:lnTo>
                    <a:pt x="3" y="3"/>
                  </a:lnTo>
                  <a:lnTo>
                    <a:pt x="31" y="3"/>
                  </a:lnTo>
                  <a:lnTo>
                    <a:pt x="34" y="0"/>
                  </a:lnTo>
                  <a:lnTo>
                    <a:pt x="31"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45" name="Oval 44">
            <a:extLst>
              <a:ext uri="{FF2B5EF4-FFF2-40B4-BE49-F238E27FC236}">
                <a16:creationId xmlns:a16="http://schemas.microsoft.com/office/drawing/2014/main" id="{FDF219AB-2419-49A5-A6DC-97ABD88E8328}"/>
              </a:ext>
            </a:extLst>
          </p:cNvPr>
          <p:cNvSpPr>
            <a:spLocks noChangeAspect="1"/>
          </p:cNvSpPr>
          <p:nvPr/>
        </p:nvSpPr>
        <p:spPr>
          <a:xfrm>
            <a:off x="5446466" y="2845111"/>
            <a:ext cx="1188720" cy="1188720"/>
          </a:xfrm>
          <a:prstGeom prst="ellipse">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w="6350">
            <a:solidFill>
              <a:schemeClr val="bg1">
                <a:alpha val="1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46" name="TextBox 45">
            <a:extLst>
              <a:ext uri="{FF2B5EF4-FFF2-40B4-BE49-F238E27FC236}">
                <a16:creationId xmlns:a16="http://schemas.microsoft.com/office/drawing/2014/main" id="{0885924A-E2FB-4936-B218-3771D869B9C8}"/>
              </a:ext>
            </a:extLst>
          </p:cNvPr>
          <p:cNvSpPr txBox="1"/>
          <p:nvPr/>
        </p:nvSpPr>
        <p:spPr>
          <a:xfrm>
            <a:off x="5109104" y="3013185"/>
            <a:ext cx="1828800" cy="954107"/>
          </a:xfrm>
          <a:prstGeom prst="rect">
            <a:avLst/>
          </a:prstGeom>
          <a:noFill/>
        </p:spPr>
        <p:txBody>
          <a:bodyPr wrap="square" rtlCol="0">
            <a:spAutoFit/>
          </a:bodyPr>
          <a:lstStyle/>
          <a:p>
            <a:pPr algn="ctr"/>
            <a:r>
              <a:rPr lang="en-US" sz="5400" dirty="0">
                <a:solidFill>
                  <a:srgbClr val="4D4D4D"/>
                </a:solidFill>
                <a:latin typeface="Bernard MT Condensed" panose="02050806060905020404" pitchFamily="18" charset="0"/>
              </a:rPr>
              <a:t>VS</a:t>
            </a:r>
          </a:p>
          <a:p>
            <a:pPr algn="ctr"/>
            <a:endParaRPr lang="en-US" sz="200" dirty="0">
              <a:solidFill>
                <a:schemeClr val="bg1"/>
              </a:solidFill>
              <a:latin typeface="Candara" panose="020E0502030303020204" pitchFamily="34" charset="0"/>
            </a:endParaRPr>
          </a:p>
        </p:txBody>
      </p:sp>
      <p:sp>
        <p:nvSpPr>
          <p:cNvPr id="47" name="TextBox 46">
            <a:extLst>
              <a:ext uri="{FF2B5EF4-FFF2-40B4-BE49-F238E27FC236}">
                <a16:creationId xmlns:a16="http://schemas.microsoft.com/office/drawing/2014/main" id="{F9E7EEC2-AAC0-4AC1-9A8D-0DDCBDDF30BC}"/>
              </a:ext>
            </a:extLst>
          </p:cNvPr>
          <p:cNvSpPr txBox="1"/>
          <p:nvPr/>
        </p:nvSpPr>
        <p:spPr>
          <a:xfrm>
            <a:off x="3341511" y="258228"/>
            <a:ext cx="5508978" cy="1446550"/>
          </a:xfrm>
          <a:prstGeom prst="rect">
            <a:avLst/>
          </a:prstGeom>
          <a:noFill/>
        </p:spPr>
        <p:txBody>
          <a:bodyPr wrap="square" rtlCol="0">
            <a:spAutoFit/>
          </a:bodyPr>
          <a:lstStyle/>
          <a:p>
            <a:pPr algn="ctr"/>
            <a:r>
              <a:rPr lang="en-US" sz="4400" dirty="0">
                <a:solidFill>
                  <a:schemeClr val="bg1"/>
                </a:solidFill>
                <a:latin typeface="Bernard MT Condensed" panose="02050806060905020404" pitchFamily="18" charset="0"/>
              </a:rPr>
              <a:t>Topic Modeling using CorEx</a:t>
            </a:r>
          </a:p>
        </p:txBody>
      </p:sp>
      <p:grpSp>
        <p:nvGrpSpPr>
          <p:cNvPr id="48" name="Group 85">
            <a:extLst>
              <a:ext uri="{FF2B5EF4-FFF2-40B4-BE49-F238E27FC236}">
                <a16:creationId xmlns:a16="http://schemas.microsoft.com/office/drawing/2014/main" id="{A3752F16-FA4E-3F4B-9308-12F4ABC3A969}"/>
              </a:ext>
            </a:extLst>
          </p:cNvPr>
          <p:cNvGrpSpPr>
            <a:grpSpLocks noChangeAspect="1"/>
          </p:cNvGrpSpPr>
          <p:nvPr/>
        </p:nvGrpSpPr>
        <p:grpSpPr>
          <a:xfrm>
            <a:off x="9230259" y="1928432"/>
            <a:ext cx="365760" cy="391386"/>
            <a:chOff x="3911601" y="3687763"/>
            <a:chExt cx="249238" cy="266700"/>
          </a:xfrm>
          <a:solidFill>
            <a:srgbClr val="E04621"/>
          </a:solidFill>
        </p:grpSpPr>
        <p:sp>
          <p:nvSpPr>
            <p:cNvPr id="49" name="Freeform 33">
              <a:extLst>
                <a:ext uri="{FF2B5EF4-FFF2-40B4-BE49-F238E27FC236}">
                  <a16:creationId xmlns:a16="http://schemas.microsoft.com/office/drawing/2014/main" id="{098AFF76-0958-2D47-BFC1-CBBD5C5B0F53}"/>
                </a:ext>
              </a:extLst>
            </p:cNvPr>
            <p:cNvSpPr>
              <a:spLocks/>
            </p:cNvSpPr>
            <p:nvPr/>
          </p:nvSpPr>
          <p:spPr bwMode="auto">
            <a:xfrm>
              <a:off x="3911601" y="3832225"/>
              <a:ext cx="104775" cy="122237"/>
            </a:xfrm>
            <a:custGeom>
              <a:avLst/>
              <a:gdLst/>
              <a:ahLst/>
              <a:cxnLst>
                <a:cxn ang="0">
                  <a:pos x="1" y="0"/>
                </a:cxn>
                <a:cxn ang="0">
                  <a:pos x="21" y="0"/>
                </a:cxn>
                <a:cxn ang="0">
                  <a:pos x="23" y="2"/>
                </a:cxn>
                <a:cxn ang="0">
                  <a:pos x="21" y="3"/>
                </a:cxn>
                <a:cxn ang="0">
                  <a:pos x="2" y="3"/>
                </a:cxn>
                <a:cxn ang="0">
                  <a:pos x="2" y="26"/>
                </a:cxn>
                <a:cxn ang="0">
                  <a:pos x="1" y="27"/>
                </a:cxn>
                <a:cxn ang="0">
                  <a:pos x="0" y="26"/>
                </a:cxn>
                <a:cxn ang="0">
                  <a:pos x="0" y="2"/>
                </a:cxn>
                <a:cxn ang="0">
                  <a:pos x="1" y="0"/>
                </a:cxn>
              </a:cxnLst>
              <a:rect l="0" t="0" r="r" b="b"/>
              <a:pathLst>
                <a:path w="23" h="27">
                  <a:moveTo>
                    <a:pt x="1" y="0"/>
                  </a:moveTo>
                  <a:cubicBezTo>
                    <a:pt x="21" y="0"/>
                    <a:pt x="21" y="0"/>
                    <a:pt x="21" y="0"/>
                  </a:cubicBezTo>
                  <a:cubicBezTo>
                    <a:pt x="22" y="0"/>
                    <a:pt x="23" y="1"/>
                    <a:pt x="23" y="2"/>
                  </a:cubicBezTo>
                  <a:cubicBezTo>
                    <a:pt x="23" y="2"/>
                    <a:pt x="22" y="3"/>
                    <a:pt x="21" y="3"/>
                  </a:cubicBezTo>
                  <a:cubicBezTo>
                    <a:pt x="2" y="3"/>
                    <a:pt x="2" y="3"/>
                    <a:pt x="2" y="3"/>
                  </a:cubicBezTo>
                  <a:cubicBezTo>
                    <a:pt x="2" y="26"/>
                    <a:pt x="2" y="26"/>
                    <a:pt x="2" y="26"/>
                  </a:cubicBezTo>
                  <a:cubicBezTo>
                    <a:pt x="2" y="27"/>
                    <a:pt x="2" y="27"/>
                    <a:pt x="1" y="27"/>
                  </a:cubicBezTo>
                  <a:cubicBezTo>
                    <a:pt x="0" y="27"/>
                    <a:pt x="0" y="27"/>
                    <a:pt x="0" y="26"/>
                  </a:cubicBezTo>
                  <a:cubicBezTo>
                    <a:pt x="0" y="2"/>
                    <a:pt x="0" y="2"/>
                    <a:pt x="0" y="2"/>
                  </a:cubicBezTo>
                  <a:cubicBezTo>
                    <a:pt x="0" y="1"/>
                    <a:pt x="0" y="0"/>
                    <a:pt x="1"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0" name="Freeform 34">
              <a:extLst>
                <a:ext uri="{FF2B5EF4-FFF2-40B4-BE49-F238E27FC236}">
                  <a16:creationId xmlns:a16="http://schemas.microsoft.com/office/drawing/2014/main" id="{A0AB30A3-A884-4948-AEE3-A40A012147D2}"/>
                </a:ext>
              </a:extLst>
            </p:cNvPr>
            <p:cNvSpPr>
              <a:spLocks/>
            </p:cNvSpPr>
            <p:nvPr/>
          </p:nvSpPr>
          <p:spPr bwMode="auto">
            <a:xfrm>
              <a:off x="3919538" y="3697288"/>
              <a:ext cx="41275" cy="130175"/>
            </a:xfrm>
            <a:custGeom>
              <a:avLst/>
              <a:gdLst/>
              <a:ahLst/>
              <a:cxnLst>
                <a:cxn ang="0">
                  <a:pos x="9" y="25"/>
                </a:cxn>
                <a:cxn ang="0">
                  <a:pos x="9" y="4"/>
                </a:cxn>
                <a:cxn ang="0">
                  <a:pos x="4" y="0"/>
                </a:cxn>
                <a:cxn ang="0">
                  <a:pos x="0" y="4"/>
                </a:cxn>
                <a:cxn ang="0">
                  <a:pos x="0" y="25"/>
                </a:cxn>
                <a:cxn ang="0">
                  <a:pos x="4" y="29"/>
                </a:cxn>
                <a:cxn ang="0">
                  <a:pos x="9" y="25"/>
                </a:cxn>
              </a:cxnLst>
              <a:rect l="0" t="0" r="r" b="b"/>
              <a:pathLst>
                <a:path w="9" h="29">
                  <a:moveTo>
                    <a:pt x="9" y="25"/>
                  </a:moveTo>
                  <a:cubicBezTo>
                    <a:pt x="9" y="4"/>
                    <a:pt x="9" y="4"/>
                    <a:pt x="9" y="4"/>
                  </a:cubicBezTo>
                  <a:cubicBezTo>
                    <a:pt x="9" y="2"/>
                    <a:pt x="7" y="0"/>
                    <a:pt x="4" y="0"/>
                  </a:cubicBezTo>
                  <a:cubicBezTo>
                    <a:pt x="2" y="0"/>
                    <a:pt x="0" y="2"/>
                    <a:pt x="0" y="4"/>
                  </a:cubicBezTo>
                  <a:cubicBezTo>
                    <a:pt x="0" y="25"/>
                    <a:pt x="0" y="25"/>
                    <a:pt x="0" y="25"/>
                  </a:cubicBezTo>
                  <a:cubicBezTo>
                    <a:pt x="0" y="27"/>
                    <a:pt x="2" y="29"/>
                    <a:pt x="4" y="29"/>
                  </a:cubicBezTo>
                  <a:cubicBezTo>
                    <a:pt x="7" y="29"/>
                    <a:pt x="9" y="27"/>
                    <a:pt x="9" y="2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1" name="Freeform 35">
              <a:extLst>
                <a:ext uri="{FF2B5EF4-FFF2-40B4-BE49-F238E27FC236}">
                  <a16:creationId xmlns:a16="http://schemas.microsoft.com/office/drawing/2014/main" id="{78DFF391-FA28-9349-8903-2D9ED6866C07}"/>
                </a:ext>
              </a:extLst>
            </p:cNvPr>
            <p:cNvSpPr>
              <a:spLocks/>
            </p:cNvSpPr>
            <p:nvPr/>
          </p:nvSpPr>
          <p:spPr bwMode="auto">
            <a:xfrm>
              <a:off x="3975101" y="3687763"/>
              <a:ext cx="158750" cy="266700"/>
            </a:xfrm>
            <a:custGeom>
              <a:avLst/>
              <a:gdLst/>
              <a:ahLst/>
              <a:cxnLst>
                <a:cxn ang="0">
                  <a:pos x="3" y="53"/>
                </a:cxn>
                <a:cxn ang="0">
                  <a:pos x="4" y="58"/>
                </a:cxn>
                <a:cxn ang="0">
                  <a:pos x="7" y="59"/>
                </a:cxn>
                <a:cxn ang="0">
                  <a:pos x="10" y="57"/>
                </a:cxn>
                <a:cxn ang="0">
                  <a:pos x="19" y="43"/>
                </a:cxn>
                <a:cxn ang="0">
                  <a:pos x="34" y="43"/>
                </a:cxn>
                <a:cxn ang="0">
                  <a:pos x="35" y="42"/>
                </a:cxn>
                <a:cxn ang="0">
                  <a:pos x="35" y="32"/>
                </a:cxn>
                <a:cxn ang="0">
                  <a:pos x="24" y="14"/>
                </a:cxn>
                <a:cxn ang="0">
                  <a:pos x="22" y="15"/>
                </a:cxn>
                <a:cxn ang="0">
                  <a:pos x="26" y="8"/>
                </a:cxn>
                <a:cxn ang="0">
                  <a:pos x="18" y="0"/>
                </a:cxn>
                <a:cxn ang="0">
                  <a:pos x="10" y="8"/>
                </a:cxn>
                <a:cxn ang="0">
                  <a:pos x="18" y="16"/>
                </a:cxn>
                <a:cxn ang="0">
                  <a:pos x="20" y="15"/>
                </a:cxn>
                <a:cxn ang="0">
                  <a:pos x="15" y="21"/>
                </a:cxn>
                <a:cxn ang="0">
                  <a:pos x="3" y="23"/>
                </a:cxn>
                <a:cxn ang="0">
                  <a:pos x="1" y="25"/>
                </a:cxn>
                <a:cxn ang="0">
                  <a:pos x="0" y="29"/>
                </a:cxn>
                <a:cxn ang="0">
                  <a:pos x="4" y="32"/>
                </a:cxn>
                <a:cxn ang="0">
                  <a:pos x="5" y="32"/>
                </a:cxn>
                <a:cxn ang="0">
                  <a:pos x="13" y="30"/>
                </a:cxn>
                <a:cxn ang="0">
                  <a:pos x="13" y="32"/>
                </a:cxn>
                <a:cxn ang="0">
                  <a:pos x="13" y="36"/>
                </a:cxn>
                <a:cxn ang="0">
                  <a:pos x="3" y="53"/>
                </a:cxn>
              </a:cxnLst>
              <a:rect l="0" t="0" r="r" b="b"/>
              <a:pathLst>
                <a:path w="35" h="59">
                  <a:moveTo>
                    <a:pt x="3" y="53"/>
                  </a:moveTo>
                  <a:cubicBezTo>
                    <a:pt x="2" y="55"/>
                    <a:pt x="2" y="57"/>
                    <a:pt x="4" y="58"/>
                  </a:cubicBezTo>
                  <a:cubicBezTo>
                    <a:pt x="5" y="59"/>
                    <a:pt x="6" y="59"/>
                    <a:pt x="7" y="59"/>
                  </a:cubicBezTo>
                  <a:cubicBezTo>
                    <a:pt x="8" y="59"/>
                    <a:pt x="9" y="59"/>
                    <a:pt x="10" y="57"/>
                  </a:cubicBezTo>
                  <a:cubicBezTo>
                    <a:pt x="19" y="43"/>
                    <a:pt x="19" y="43"/>
                    <a:pt x="19" y="43"/>
                  </a:cubicBezTo>
                  <a:cubicBezTo>
                    <a:pt x="34" y="43"/>
                    <a:pt x="34" y="43"/>
                    <a:pt x="34" y="43"/>
                  </a:cubicBezTo>
                  <a:cubicBezTo>
                    <a:pt x="35" y="43"/>
                    <a:pt x="35" y="43"/>
                    <a:pt x="35" y="42"/>
                  </a:cubicBezTo>
                  <a:cubicBezTo>
                    <a:pt x="35" y="32"/>
                    <a:pt x="35" y="32"/>
                    <a:pt x="35" y="32"/>
                  </a:cubicBezTo>
                  <a:cubicBezTo>
                    <a:pt x="35" y="22"/>
                    <a:pt x="31" y="14"/>
                    <a:pt x="24" y="14"/>
                  </a:cubicBezTo>
                  <a:cubicBezTo>
                    <a:pt x="23" y="14"/>
                    <a:pt x="23" y="14"/>
                    <a:pt x="22" y="15"/>
                  </a:cubicBezTo>
                  <a:cubicBezTo>
                    <a:pt x="24" y="13"/>
                    <a:pt x="26" y="11"/>
                    <a:pt x="26" y="8"/>
                  </a:cubicBezTo>
                  <a:cubicBezTo>
                    <a:pt x="26" y="3"/>
                    <a:pt x="22" y="0"/>
                    <a:pt x="18" y="0"/>
                  </a:cubicBezTo>
                  <a:cubicBezTo>
                    <a:pt x="14" y="0"/>
                    <a:pt x="10" y="3"/>
                    <a:pt x="10" y="8"/>
                  </a:cubicBezTo>
                  <a:cubicBezTo>
                    <a:pt x="10" y="12"/>
                    <a:pt x="14" y="16"/>
                    <a:pt x="18" y="16"/>
                  </a:cubicBezTo>
                  <a:cubicBezTo>
                    <a:pt x="19" y="16"/>
                    <a:pt x="20" y="16"/>
                    <a:pt x="20" y="15"/>
                  </a:cubicBezTo>
                  <a:cubicBezTo>
                    <a:pt x="18" y="16"/>
                    <a:pt x="17" y="18"/>
                    <a:pt x="15" y="21"/>
                  </a:cubicBezTo>
                  <a:cubicBezTo>
                    <a:pt x="3" y="23"/>
                    <a:pt x="3" y="23"/>
                    <a:pt x="3" y="23"/>
                  </a:cubicBezTo>
                  <a:cubicBezTo>
                    <a:pt x="2" y="24"/>
                    <a:pt x="1" y="24"/>
                    <a:pt x="1" y="25"/>
                  </a:cubicBezTo>
                  <a:cubicBezTo>
                    <a:pt x="0" y="26"/>
                    <a:pt x="0" y="28"/>
                    <a:pt x="0" y="29"/>
                  </a:cubicBezTo>
                  <a:cubicBezTo>
                    <a:pt x="1" y="31"/>
                    <a:pt x="2" y="32"/>
                    <a:pt x="4" y="32"/>
                  </a:cubicBezTo>
                  <a:cubicBezTo>
                    <a:pt x="5" y="32"/>
                    <a:pt x="5" y="32"/>
                    <a:pt x="5" y="32"/>
                  </a:cubicBezTo>
                  <a:cubicBezTo>
                    <a:pt x="13" y="30"/>
                    <a:pt x="13" y="30"/>
                    <a:pt x="13" y="30"/>
                  </a:cubicBezTo>
                  <a:cubicBezTo>
                    <a:pt x="13" y="31"/>
                    <a:pt x="13" y="32"/>
                    <a:pt x="13" y="32"/>
                  </a:cubicBezTo>
                  <a:cubicBezTo>
                    <a:pt x="13" y="36"/>
                    <a:pt x="13" y="36"/>
                    <a:pt x="13" y="36"/>
                  </a:cubicBezTo>
                  <a:lnTo>
                    <a:pt x="3" y="5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2" name="Freeform 36">
              <a:extLst>
                <a:ext uri="{FF2B5EF4-FFF2-40B4-BE49-F238E27FC236}">
                  <a16:creationId xmlns:a16="http://schemas.microsoft.com/office/drawing/2014/main" id="{7DC94135-28F9-3745-86B8-856622DF44BE}"/>
                </a:ext>
              </a:extLst>
            </p:cNvPr>
            <p:cNvSpPr>
              <a:spLocks/>
            </p:cNvSpPr>
            <p:nvPr/>
          </p:nvSpPr>
          <p:spPr bwMode="auto">
            <a:xfrm>
              <a:off x="4070351" y="3805238"/>
              <a:ext cx="90488" cy="100012"/>
            </a:xfrm>
            <a:custGeom>
              <a:avLst/>
              <a:gdLst/>
              <a:ahLst/>
              <a:cxnLst>
                <a:cxn ang="0">
                  <a:pos x="1" y="20"/>
                </a:cxn>
                <a:cxn ang="0">
                  <a:pos x="17" y="20"/>
                </a:cxn>
                <a:cxn ang="0">
                  <a:pos x="17" y="1"/>
                </a:cxn>
                <a:cxn ang="0">
                  <a:pos x="18" y="0"/>
                </a:cxn>
                <a:cxn ang="0">
                  <a:pos x="20" y="1"/>
                </a:cxn>
                <a:cxn ang="0">
                  <a:pos x="20" y="21"/>
                </a:cxn>
                <a:cxn ang="0">
                  <a:pos x="18" y="22"/>
                </a:cxn>
                <a:cxn ang="0">
                  <a:pos x="1" y="22"/>
                </a:cxn>
                <a:cxn ang="0">
                  <a:pos x="0" y="21"/>
                </a:cxn>
                <a:cxn ang="0">
                  <a:pos x="1" y="20"/>
                </a:cxn>
              </a:cxnLst>
              <a:rect l="0" t="0" r="r" b="b"/>
              <a:pathLst>
                <a:path w="20" h="22">
                  <a:moveTo>
                    <a:pt x="1" y="20"/>
                  </a:moveTo>
                  <a:cubicBezTo>
                    <a:pt x="17" y="20"/>
                    <a:pt x="17" y="20"/>
                    <a:pt x="17" y="20"/>
                  </a:cubicBezTo>
                  <a:cubicBezTo>
                    <a:pt x="17" y="1"/>
                    <a:pt x="17" y="1"/>
                    <a:pt x="17" y="1"/>
                  </a:cubicBezTo>
                  <a:cubicBezTo>
                    <a:pt x="17" y="0"/>
                    <a:pt x="18" y="0"/>
                    <a:pt x="18" y="0"/>
                  </a:cubicBezTo>
                  <a:cubicBezTo>
                    <a:pt x="19" y="0"/>
                    <a:pt x="20" y="0"/>
                    <a:pt x="20" y="1"/>
                  </a:cubicBezTo>
                  <a:cubicBezTo>
                    <a:pt x="20" y="21"/>
                    <a:pt x="20" y="21"/>
                    <a:pt x="20" y="21"/>
                  </a:cubicBezTo>
                  <a:cubicBezTo>
                    <a:pt x="20" y="22"/>
                    <a:pt x="19" y="22"/>
                    <a:pt x="18" y="22"/>
                  </a:cubicBezTo>
                  <a:cubicBezTo>
                    <a:pt x="1" y="22"/>
                    <a:pt x="1" y="22"/>
                    <a:pt x="1" y="22"/>
                  </a:cubicBezTo>
                  <a:cubicBezTo>
                    <a:pt x="0" y="22"/>
                    <a:pt x="0" y="22"/>
                    <a:pt x="0" y="21"/>
                  </a:cubicBezTo>
                  <a:cubicBezTo>
                    <a:pt x="0" y="20"/>
                    <a:pt x="0" y="20"/>
                    <a:pt x="1" y="2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53" name="Text Box 10">
            <a:extLst>
              <a:ext uri="{FF2B5EF4-FFF2-40B4-BE49-F238E27FC236}">
                <a16:creationId xmlns:a16="http://schemas.microsoft.com/office/drawing/2014/main" id="{A514E5A3-6D00-9849-9808-CBF2A1426CE9}"/>
              </a:ext>
            </a:extLst>
          </p:cNvPr>
          <p:cNvSpPr txBox="1">
            <a:spLocks noChangeArrowheads="1"/>
          </p:cNvSpPr>
          <p:nvPr/>
        </p:nvSpPr>
        <p:spPr bwMode="auto">
          <a:xfrm>
            <a:off x="670500" y="2356720"/>
            <a:ext cx="4135886" cy="76328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chemeClr val="tx1">
                    <a:lumMod val="85000"/>
                    <a:lumOff val="15000"/>
                  </a:schemeClr>
                </a:solidFill>
                <a:latin typeface="+mj-lt"/>
              </a:rPr>
              <a:t>Topic 1: gameplay/hero/item</a:t>
            </a:r>
          </a:p>
          <a:p>
            <a:pPr defTabSz="1219170">
              <a:spcBef>
                <a:spcPct val="20000"/>
              </a:spcBef>
              <a:defRPr/>
            </a:pPr>
            <a:r>
              <a:rPr lang="en-US" dirty="0">
                <a:solidFill>
                  <a:schemeClr val="tx1">
                    <a:lumMod val="85000"/>
                    <a:lumOff val="15000"/>
                  </a:schemeClr>
                </a:solidFill>
                <a:latin typeface="+mj-lt"/>
              </a:rPr>
              <a:t>Damage, ult, ap, passive, tank</a:t>
            </a:r>
          </a:p>
        </p:txBody>
      </p:sp>
      <p:sp>
        <p:nvSpPr>
          <p:cNvPr id="54" name="Text Box 10">
            <a:extLst>
              <a:ext uri="{FF2B5EF4-FFF2-40B4-BE49-F238E27FC236}">
                <a16:creationId xmlns:a16="http://schemas.microsoft.com/office/drawing/2014/main" id="{A138F937-72E5-EE4B-9FAE-784E16CC29EF}"/>
              </a:ext>
            </a:extLst>
          </p:cNvPr>
          <p:cNvSpPr txBox="1">
            <a:spLocks noChangeArrowheads="1"/>
          </p:cNvSpPr>
          <p:nvPr/>
        </p:nvSpPr>
        <p:spPr bwMode="auto">
          <a:xfrm>
            <a:off x="670500" y="3146869"/>
            <a:ext cx="4135886" cy="76328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chemeClr val="tx1">
                    <a:lumMod val="85000"/>
                    <a:lumOff val="15000"/>
                  </a:schemeClr>
                </a:solidFill>
                <a:latin typeface="+mj-lt"/>
              </a:rPr>
              <a:t>Topic 2: skin/links/Junks</a:t>
            </a:r>
          </a:p>
          <a:p>
            <a:pPr defTabSz="1219170">
              <a:spcBef>
                <a:spcPct val="20000"/>
              </a:spcBef>
              <a:defRPr/>
            </a:pPr>
            <a:r>
              <a:rPr lang="en-US" dirty="0">
                <a:solidFill>
                  <a:schemeClr val="tx1">
                    <a:lumMod val="85000"/>
                    <a:lumOff val="15000"/>
                  </a:schemeClr>
                </a:solidFill>
                <a:latin typeface="+mj-lt"/>
              </a:rPr>
              <a:t>Skins, http,  www, com</a:t>
            </a:r>
          </a:p>
        </p:txBody>
      </p:sp>
      <p:sp>
        <p:nvSpPr>
          <p:cNvPr id="55" name="Text Box 10">
            <a:extLst>
              <a:ext uri="{FF2B5EF4-FFF2-40B4-BE49-F238E27FC236}">
                <a16:creationId xmlns:a16="http://schemas.microsoft.com/office/drawing/2014/main" id="{944B81C4-EC5D-A748-BB36-22B02BA4CB6D}"/>
              </a:ext>
            </a:extLst>
          </p:cNvPr>
          <p:cNvSpPr txBox="1">
            <a:spLocks noChangeArrowheads="1"/>
          </p:cNvSpPr>
          <p:nvPr/>
        </p:nvSpPr>
        <p:spPr bwMode="auto">
          <a:xfrm>
            <a:off x="670500" y="3932389"/>
            <a:ext cx="4135886" cy="76328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chemeClr val="tx1">
                    <a:lumMod val="85000"/>
                    <a:lumOff val="15000"/>
                  </a:schemeClr>
                </a:solidFill>
                <a:latin typeface="+mj-lt"/>
              </a:rPr>
              <a:t>Topic 3: team/tournament</a:t>
            </a:r>
          </a:p>
          <a:p>
            <a:pPr defTabSz="1219170">
              <a:spcBef>
                <a:spcPct val="20000"/>
              </a:spcBef>
              <a:defRPr/>
            </a:pPr>
            <a:r>
              <a:rPr lang="en-US" dirty="0">
                <a:solidFill>
                  <a:schemeClr val="tx1">
                    <a:lumMod val="85000"/>
                    <a:lumOff val="15000"/>
                  </a:schemeClr>
                </a:solidFill>
                <a:latin typeface="+mj-lt"/>
              </a:rPr>
              <a:t>G2, TL, NA, worlds, vs</a:t>
            </a:r>
          </a:p>
        </p:txBody>
      </p:sp>
      <p:sp>
        <p:nvSpPr>
          <p:cNvPr id="56" name="Text Box 10">
            <a:extLst>
              <a:ext uri="{FF2B5EF4-FFF2-40B4-BE49-F238E27FC236}">
                <a16:creationId xmlns:a16="http://schemas.microsoft.com/office/drawing/2014/main" id="{1C9CC700-F2E5-9445-8AB7-C04EBED2A9EF}"/>
              </a:ext>
            </a:extLst>
          </p:cNvPr>
          <p:cNvSpPr txBox="1">
            <a:spLocks noChangeArrowheads="1"/>
          </p:cNvSpPr>
          <p:nvPr/>
        </p:nvSpPr>
        <p:spPr bwMode="auto">
          <a:xfrm>
            <a:off x="670500" y="4722538"/>
            <a:ext cx="4135886" cy="76328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chemeClr val="tx1">
                    <a:lumMod val="85000"/>
                    <a:lumOff val="15000"/>
                  </a:schemeClr>
                </a:solidFill>
                <a:latin typeface="+mj-lt"/>
              </a:rPr>
              <a:t>Topic 4: positions/pick</a:t>
            </a:r>
          </a:p>
          <a:p>
            <a:pPr defTabSz="1219170">
              <a:spcBef>
                <a:spcPct val="20000"/>
              </a:spcBef>
              <a:defRPr/>
            </a:pPr>
            <a:r>
              <a:rPr lang="en-US" dirty="0">
                <a:solidFill>
                  <a:schemeClr val="tx1">
                    <a:lumMod val="85000"/>
                    <a:lumOff val="15000"/>
                  </a:schemeClr>
                </a:solidFill>
                <a:latin typeface="+mj-lt"/>
              </a:rPr>
              <a:t>Mid, top, adc, pick, solo, </a:t>
            </a:r>
          </a:p>
        </p:txBody>
      </p:sp>
      <p:sp>
        <p:nvSpPr>
          <p:cNvPr id="57" name="Text Box 10">
            <a:extLst>
              <a:ext uri="{FF2B5EF4-FFF2-40B4-BE49-F238E27FC236}">
                <a16:creationId xmlns:a16="http://schemas.microsoft.com/office/drawing/2014/main" id="{4B47BC25-5A39-2E4A-8A3D-C5A85AAD9732}"/>
              </a:ext>
            </a:extLst>
          </p:cNvPr>
          <p:cNvSpPr txBox="1">
            <a:spLocks noChangeArrowheads="1"/>
          </p:cNvSpPr>
          <p:nvPr/>
        </p:nvSpPr>
        <p:spPr bwMode="auto">
          <a:xfrm>
            <a:off x="697200" y="5512687"/>
            <a:ext cx="4135886" cy="76328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chemeClr val="tx1">
                    <a:lumMod val="85000"/>
                    <a:lumOff val="15000"/>
                  </a:schemeClr>
                </a:solidFill>
                <a:latin typeface="+mj-lt"/>
              </a:rPr>
              <a:t>Topic 5: ranked matches</a:t>
            </a:r>
          </a:p>
          <a:p>
            <a:pPr defTabSz="1219170">
              <a:spcBef>
                <a:spcPct val="20000"/>
              </a:spcBef>
              <a:defRPr/>
            </a:pPr>
            <a:r>
              <a:rPr lang="en-US" dirty="0">
                <a:solidFill>
                  <a:schemeClr val="tx1">
                    <a:lumMod val="85000"/>
                    <a:lumOff val="15000"/>
                  </a:schemeClr>
                </a:solidFill>
                <a:latin typeface="+mj-lt"/>
              </a:rPr>
              <a:t>Elo, gold, diamond, plat, silver</a:t>
            </a:r>
          </a:p>
        </p:txBody>
      </p:sp>
      <p:sp>
        <p:nvSpPr>
          <p:cNvPr id="58" name="Text Box 10">
            <a:extLst>
              <a:ext uri="{FF2B5EF4-FFF2-40B4-BE49-F238E27FC236}">
                <a16:creationId xmlns:a16="http://schemas.microsoft.com/office/drawing/2014/main" id="{CF771AE6-6BD7-A843-A88C-4923778D4BC2}"/>
              </a:ext>
            </a:extLst>
          </p:cNvPr>
          <p:cNvSpPr txBox="1">
            <a:spLocks noChangeArrowheads="1"/>
          </p:cNvSpPr>
          <p:nvPr/>
        </p:nvSpPr>
        <p:spPr bwMode="auto">
          <a:xfrm>
            <a:off x="7577643" y="2356720"/>
            <a:ext cx="4135886" cy="76328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chemeClr val="tx1">
                    <a:lumMod val="85000"/>
                    <a:lumOff val="15000"/>
                  </a:schemeClr>
                </a:solidFill>
                <a:latin typeface="+mj-lt"/>
              </a:rPr>
              <a:t>Topic 1: hero </a:t>
            </a:r>
          </a:p>
          <a:p>
            <a:pPr defTabSz="1219170">
              <a:spcBef>
                <a:spcPct val="20000"/>
              </a:spcBef>
              <a:defRPr/>
            </a:pPr>
            <a:r>
              <a:rPr lang="en-US" dirty="0">
                <a:solidFill>
                  <a:schemeClr val="tx1">
                    <a:lumMod val="85000"/>
                    <a:lumOff val="15000"/>
                  </a:schemeClr>
                </a:solidFill>
                <a:latin typeface="+mj-lt"/>
              </a:rPr>
              <a:t>Yummi, akali, sona, pyke, yasuo</a:t>
            </a:r>
          </a:p>
        </p:txBody>
      </p:sp>
      <p:sp>
        <p:nvSpPr>
          <p:cNvPr id="59" name="Text Box 10">
            <a:extLst>
              <a:ext uri="{FF2B5EF4-FFF2-40B4-BE49-F238E27FC236}">
                <a16:creationId xmlns:a16="http://schemas.microsoft.com/office/drawing/2014/main" id="{48CFE76D-B476-FD4C-B21D-3AC01694658D}"/>
              </a:ext>
            </a:extLst>
          </p:cNvPr>
          <p:cNvSpPr txBox="1">
            <a:spLocks noChangeArrowheads="1"/>
          </p:cNvSpPr>
          <p:nvPr/>
        </p:nvSpPr>
        <p:spPr bwMode="auto">
          <a:xfrm>
            <a:off x="7577643" y="3146869"/>
            <a:ext cx="4135886" cy="76328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chemeClr val="tx1">
                    <a:lumMod val="85000"/>
                    <a:lumOff val="15000"/>
                  </a:schemeClr>
                </a:solidFill>
                <a:latin typeface="+mj-lt"/>
              </a:rPr>
              <a:t>Topic 2: skin/links/junk</a:t>
            </a:r>
          </a:p>
          <a:p>
            <a:pPr defTabSz="1219170">
              <a:spcBef>
                <a:spcPct val="20000"/>
              </a:spcBef>
              <a:defRPr/>
            </a:pPr>
            <a:r>
              <a:rPr lang="en-US" dirty="0">
                <a:solidFill>
                  <a:schemeClr val="tx1">
                    <a:lumMod val="85000"/>
                    <a:lumOff val="15000"/>
                  </a:schemeClr>
                </a:solidFill>
                <a:latin typeface="+mj-lt"/>
              </a:rPr>
              <a:t>Skins, buy, money, www, com</a:t>
            </a:r>
          </a:p>
        </p:txBody>
      </p:sp>
      <p:sp>
        <p:nvSpPr>
          <p:cNvPr id="60" name="Text Box 10">
            <a:extLst>
              <a:ext uri="{FF2B5EF4-FFF2-40B4-BE49-F238E27FC236}">
                <a16:creationId xmlns:a16="http://schemas.microsoft.com/office/drawing/2014/main" id="{A1986EA4-4C40-8448-8DB0-57B332BE5ADF}"/>
              </a:ext>
            </a:extLst>
          </p:cNvPr>
          <p:cNvSpPr txBox="1">
            <a:spLocks noChangeArrowheads="1"/>
          </p:cNvSpPr>
          <p:nvPr/>
        </p:nvSpPr>
        <p:spPr bwMode="auto">
          <a:xfrm>
            <a:off x="7577643" y="3932389"/>
            <a:ext cx="4135886" cy="76328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chemeClr val="tx1">
                    <a:lumMod val="85000"/>
                    <a:lumOff val="15000"/>
                  </a:schemeClr>
                </a:solidFill>
                <a:latin typeface="+mj-lt"/>
              </a:rPr>
              <a:t>Topic 3: team/tournament</a:t>
            </a:r>
          </a:p>
          <a:p>
            <a:pPr defTabSz="1219170">
              <a:spcBef>
                <a:spcPct val="20000"/>
              </a:spcBef>
              <a:defRPr/>
            </a:pPr>
            <a:r>
              <a:rPr lang="en-US" dirty="0">
                <a:solidFill>
                  <a:schemeClr val="tx1">
                    <a:lumMod val="85000"/>
                    <a:lumOff val="15000"/>
                  </a:schemeClr>
                </a:solidFill>
                <a:latin typeface="+mj-lt"/>
              </a:rPr>
              <a:t>NA, TL, IG, SKT, MSI</a:t>
            </a:r>
          </a:p>
        </p:txBody>
      </p:sp>
      <p:sp>
        <p:nvSpPr>
          <p:cNvPr id="61" name="Text Box 10">
            <a:extLst>
              <a:ext uri="{FF2B5EF4-FFF2-40B4-BE49-F238E27FC236}">
                <a16:creationId xmlns:a16="http://schemas.microsoft.com/office/drawing/2014/main" id="{5540F886-080E-8247-909E-EA509F4D9676}"/>
              </a:ext>
            </a:extLst>
          </p:cNvPr>
          <p:cNvSpPr txBox="1">
            <a:spLocks noChangeArrowheads="1"/>
          </p:cNvSpPr>
          <p:nvPr/>
        </p:nvSpPr>
        <p:spPr bwMode="auto">
          <a:xfrm>
            <a:off x="7577643" y="4722538"/>
            <a:ext cx="4135886" cy="76328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chemeClr val="tx1">
                    <a:lumMod val="85000"/>
                    <a:lumOff val="15000"/>
                  </a:schemeClr>
                </a:solidFill>
                <a:latin typeface="+mj-lt"/>
              </a:rPr>
              <a:t>Topic 4: positions/gameplay</a:t>
            </a:r>
          </a:p>
          <a:p>
            <a:pPr defTabSz="1219170">
              <a:spcBef>
                <a:spcPct val="20000"/>
              </a:spcBef>
              <a:defRPr/>
            </a:pPr>
            <a:r>
              <a:rPr lang="en-US" dirty="0">
                <a:solidFill>
                  <a:schemeClr val="tx1">
                    <a:lumMod val="85000"/>
                    <a:lumOff val="15000"/>
                  </a:schemeClr>
                </a:solidFill>
                <a:latin typeface="+mj-lt"/>
              </a:rPr>
              <a:t>Top, mid, support, gank, carry</a:t>
            </a:r>
          </a:p>
        </p:txBody>
      </p:sp>
      <p:sp>
        <p:nvSpPr>
          <p:cNvPr id="62" name="Text Box 10">
            <a:extLst>
              <a:ext uri="{FF2B5EF4-FFF2-40B4-BE49-F238E27FC236}">
                <a16:creationId xmlns:a16="http://schemas.microsoft.com/office/drawing/2014/main" id="{6CD8590D-B9A4-9F45-8CCE-B33758039056}"/>
              </a:ext>
            </a:extLst>
          </p:cNvPr>
          <p:cNvSpPr txBox="1">
            <a:spLocks noChangeArrowheads="1"/>
          </p:cNvSpPr>
          <p:nvPr/>
        </p:nvSpPr>
        <p:spPr bwMode="auto">
          <a:xfrm>
            <a:off x="7604343" y="5512687"/>
            <a:ext cx="4135886" cy="76328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400" b="1" dirty="0">
                <a:solidFill>
                  <a:schemeClr val="tx1">
                    <a:lumMod val="85000"/>
                    <a:lumOff val="15000"/>
                  </a:schemeClr>
                </a:solidFill>
                <a:latin typeface="+mj-lt"/>
              </a:rPr>
              <a:t>Topic 5: ranked matches</a:t>
            </a:r>
          </a:p>
          <a:p>
            <a:pPr defTabSz="1219170">
              <a:spcBef>
                <a:spcPct val="20000"/>
              </a:spcBef>
              <a:defRPr/>
            </a:pPr>
            <a:r>
              <a:rPr lang="en-US" dirty="0">
                <a:solidFill>
                  <a:schemeClr val="tx1">
                    <a:lumMod val="85000"/>
                    <a:lumOff val="15000"/>
                  </a:schemeClr>
                </a:solidFill>
                <a:latin typeface="+mj-lt"/>
              </a:rPr>
              <a:t>Gold, elo, ranked, silver, diamond</a:t>
            </a:r>
          </a:p>
        </p:txBody>
      </p:sp>
    </p:spTree>
    <p:extLst>
      <p:ext uri="{BB962C8B-B14F-4D97-AF65-F5344CB8AC3E}">
        <p14:creationId xmlns:p14="http://schemas.microsoft.com/office/powerpoint/2010/main" val="139975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2000" fill="hold"/>
                                        <p:tgtEl>
                                          <p:spTgt spid="46"/>
                                        </p:tgtEl>
                                        <p:attrNameLst>
                                          <p:attrName>ppt_w</p:attrName>
                                        </p:attrNameLst>
                                      </p:cBhvr>
                                      <p:tavLst>
                                        <p:tav tm="0">
                                          <p:val>
                                            <p:fltVal val="0"/>
                                          </p:val>
                                        </p:tav>
                                        <p:tav tm="100000">
                                          <p:val>
                                            <p:strVal val="#ppt_w"/>
                                          </p:val>
                                        </p:tav>
                                      </p:tavLst>
                                    </p:anim>
                                    <p:anim calcmode="lin" valueType="num">
                                      <p:cBhvr>
                                        <p:cTn id="8" dur="2000" fill="hold"/>
                                        <p:tgtEl>
                                          <p:spTgt spid="46"/>
                                        </p:tgtEl>
                                        <p:attrNameLst>
                                          <p:attrName>ppt_h</p:attrName>
                                        </p:attrNameLst>
                                      </p:cBhvr>
                                      <p:tavLst>
                                        <p:tav tm="0">
                                          <p:val>
                                            <p:fltVal val="0"/>
                                          </p:val>
                                        </p:tav>
                                        <p:tav tm="100000">
                                          <p:val>
                                            <p:strVal val="#ppt_h"/>
                                          </p:val>
                                        </p:tav>
                                      </p:tavLst>
                                    </p:anim>
                                    <p:anim calcmode="lin" valueType="num">
                                      <p:cBhvr>
                                        <p:cTn id="9" dur="2000" fill="hold"/>
                                        <p:tgtEl>
                                          <p:spTgt spid="46"/>
                                        </p:tgtEl>
                                        <p:attrNameLst>
                                          <p:attrName>style.rotation</p:attrName>
                                        </p:attrNameLst>
                                      </p:cBhvr>
                                      <p:tavLst>
                                        <p:tav tm="0">
                                          <p:val>
                                            <p:fltVal val="360"/>
                                          </p:val>
                                        </p:tav>
                                        <p:tav tm="100000">
                                          <p:val>
                                            <p:fltVal val="0"/>
                                          </p:val>
                                        </p:tav>
                                      </p:tavLst>
                                    </p:anim>
                                    <p:animEffect transition="in" filter="fade">
                                      <p:cBhvr>
                                        <p:cTn id="10"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slide3">
            <a:extLst>
              <a:ext uri="{FF2B5EF4-FFF2-40B4-BE49-F238E27FC236}">
                <a16:creationId xmlns:a16="http://schemas.microsoft.com/office/drawing/2014/main" id="{8DA60B21-D3F6-6A4A-994C-844B78D0B0B3}"/>
              </a:ext>
            </a:extLst>
          </p:cNvPr>
          <p:cNvPicPr>
            <a:picLocks noChangeAspect="1"/>
          </p:cNvPicPr>
          <p:nvPr/>
        </p:nvPicPr>
        <p:blipFill rotWithShape="1">
          <a:blip r:embed="rId3">
            <a:extLst>
              <a:ext uri="{28A0092B-C50C-407E-A947-70E740481C1C}">
                <a14:useLocalDpi xmlns:a14="http://schemas.microsoft.com/office/drawing/2010/main" val="0"/>
              </a:ext>
            </a:extLst>
          </a:blip>
          <a:srcRect l="-1" r="-89" b="3740"/>
          <a:stretch/>
        </p:blipFill>
        <p:spPr>
          <a:xfrm>
            <a:off x="1087895" y="929268"/>
            <a:ext cx="10100495" cy="5928731"/>
          </a:xfrm>
          <a:prstGeom prst="rect">
            <a:avLst/>
          </a:prstGeom>
        </p:spPr>
      </p:pic>
      <p:sp>
        <p:nvSpPr>
          <p:cNvPr id="33" name="TextBox 32">
            <a:extLst>
              <a:ext uri="{FF2B5EF4-FFF2-40B4-BE49-F238E27FC236}">
                <a16:creationId xmlns:a16="http://schemas.microsoft.com/office/drawing/2014/main" id="{15C1CA7D-3519-47E0-A4BA-454A601437DE}"/>
              </a:ext>
            </a:extLst>
          </p:cNvPr>
          <p:cNvSpPr txBox="1"/>
          <p:nvPr/>
        </p:nvSpPr>
        <p:spPr>
          <a:xfrm>
            <a:off x="2738574" y="159827"/>
            <a:ext cx="6271612" cy="769441"/>
          </a:xfrm>
          <a:prstGeom prst="rect">
            <a:avLst/>
          </a:prstGeom>
          <a:noFill/>
        </p:spPr>
        <p:txBody>
          <a:bodyPr wrap="square" rtlCol="0">
            <a:spAutoFit/>
          </a:bodyPr>
          <a:lstStyle/>
          <a:p>
            <a:r>
              <a:rPr lang="en-US" sz="4400" dirty="0">
                <a:solidFill>
                  <a:schemeClr val="bg1"/>
                </a:solidFill>
                <a:latin typeface="Bernard MT Condensed" panose="02050806060905020404" pitchFamily="18" charset="0"/>
              </a:rPr>
              <a:t>Topic Distributions by Month</a:t>
            </a:r>
          </a:p>
        </p:txBody>
      </p:sp>
    </p:spTree>
    <p:extLst>
      <p:ext uri="{BB962C8B-B14F-4D97-AF65-F5344CB8AC3E}">
        <p14:creationId xmlns:p14="http://schemas.microsoft.com/office/powerpoint/2010/main" val="244541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lask app video">
            <a:hlinkClick r:id="" action="ppaction://media"/>
            <a:extLst>
              <a:ext uri="{FF2B5EF4-FFF2-40B4-BE49-F238E27FC236}">
                <a16:creationId xmlns:a16="http://schemas.microsoft.com/office/drawing/2014/main" id="{8903A042-EA60-B744-8F73-30B5FB49ED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2572" y="490330"/>
            <a:ext cx="12099427" cy="6128486"/>
          </a:xfrm>
          <a:prstGeom prst="rect">
            <a:avLst/>
          </a:prstGeom>
        </p:spPr>
      </p:pic>
    </p:spTree>
    <p:extLst>
      <p:ext uri="{BB962C8B-B14F-4D97-AF65-F5344CB8AC3E}">
        <p14:creationId xmlns:p14="http://schemas.microsoft.com/office/powerpoint/2010/main" val="273670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12C834-3689-E946-823C-9037286B2E68}"/>
              </a:ext>
            </a:extLst>
          </p:cNvPr>
          <p:cNvSpPr txBox="1"/>
          <p:nvPr/>
        </p:nvSpPr>
        <p:spPr>
          <a:xfrm>
            <a:off x="1983168" y="1192524"/>
            <a:ext cx="7872761" cy="769441"/>
          </a:xfrm>
          <a:prstGeom prst="rect">
            <a:avLst/>
          </a:prstGeom>
          <a:noFill/>
        </p:spPr>
        <p:txBody>
          <a:bodyPr wrap="square" rtlCol="0">
            <a:spAutoFit/>
          </a:bodyPr>
          <a:lstStyle/>
          <a:p>
            <a:pPr algn="ctr"/>
            <a:r>
              <a:rPr lang="en-US" sz="4400" dirty="0">
                <a:solidFill>
                  <a:schemeClr val="bg1"/>
                </a:solidFill>
                <a:latin typeface="Bernard MT Condensed" panose="02050806060905020404" pitchFamily="18" charset="0"/>
              </a:rPr>
              <a:t>Thank You!</a:t>
            </a:r>
          </a:p>
        </p:txBody>
      </p:sp>
    </p:spTree>
    <p:extLst>
      <p:ext uri="{BB962C8B-B14F-4D97-AF65-F5344CB8AC3E}">
        <p14:creationId xmlns:p14="http://schemas.microsoft.com/office/powerpoint/2010/main" val="261052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3691</TotalTime>
  <Words>838</Words>
  <Application>Microsoft Macintosh PowerPoint</Application>
  <PresentationFormat>Widescreen</PresentationFormat>
  <Paragraphs>94</Paragraphs>
  <Slides>11</Slides>
  <Notes>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Batang</vt:lpstr>
      <vt:lpstr>Estrangelo Edessa</vt:lpstr>
      <vt:lpstr>Roboto Light</vt:lpstr>
      <vt:lpstr>Arial</vt:lpstr>
      <vt:lpstr>Bell MT</vt:lpstr>
      <vt:lpstr>Bernard MT Condensed</vt:lpstr>
      <vt:lpstr>Calibri</vt:lpstr>
      <vt:lpstr>Calibri Light</vt:lpstr>
      <vt:lpstr>Candara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 Notice</dc:title>
  <dc:creator>james</dc:creator>
  <cp:lastModifiedBy>Benson Chen</cp:lastModifiedBy>
  <cp:revision>562</cp:revision>
  <dcterms:created xsi:type="dcterms:W3CDTF">2016-09-28T22:08:47Z</dcterms:created>
  <dcterms:modified xsi:type="dcterms:W3CDTF">2019-08-23T17:59:39Z</dcterms:modified>
</cp:coreProperties>
</file>